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0" r:id="rId5"/>
    <p:sldId id="261" r:id="rId6"/>
    <p:sldId id="262" r:id="rId7"/>
    <p:sldId id="264" r:id="rId8"/>
    <p:sldId id="269" r:id="rId9"/>
    <p:sldId id="266" r:id="rId10"/>
    <p:sldId id="263" r:id="rId11"/>
    <p:sldId id="267" r:id="rId12"/>
    <p:sldId id="270" r:id="rId13"/>
    <p:sldId id="268" r:id="rId14"/>
    <p:sldId id="271" r:id="rId15"/>
    <p:sldId id="272" r:id="rId16"/>
    <p:sldId id="273" r:id="rId17"/>
  </p:sldIdLst>
  <p:sldSz cx="9144000" cy="6858000" type="screen4x3"/>
  <p:notesSz cx="6858000" cy="9144000"/>
  <p:custDataLst>
    <p:tags r:id="rId19"/>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it" initials="B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9204" autoAdjust="0"/>
  </p:normalViewPr>
  <p:slideViewPr>
    <p:cSldViewPr>
      <p:cViewPr>
        <p:scale>
          <a:sx n="124" d="100"/>
          <a:sy n="124" d="100"/>
        </p:scale>
        <p:origin x="-125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moukouboulou\Documents\Classeur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moukouboulou\Desktop\Journ&#233;e%20Plateforme%202016\satisfaction\Histogramme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moukouboulou\Desktop\Journ&#233;e%20Plateforme%202016\satisfaction\Histogramme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moukouboulou\Documents\Classeur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moukouboulou\Documents\Classeur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0"/>
      <c:depthPercent val="100"/>
      <c:rAngAx val="1"/>
    </c:view3D>
    <c:floor>
      <c:thickness val="0"/>
    </c:floor>
    <c:sideWall>
      <c:thickness val="0"/>
    </c:sideWall>
    <c:backWall>
      <c:thickness val="0"/>
    </c:backWall>
    <c:plotArea>
      <c:layout>
        <c:manualLayout>
          <c:layoutTarget val="inner"/>
          <c:xMode val="edge"/>
          <c:yMode val="edge"/>
          <c:x val="0"/>
          <c:y val="0"/>
          <c:w val="0.78487620297462812"/>
          <c:h val="0.89814814814814814"/>
        </c:manualLayout>
      </c:layout>
      <c:pie3DChart>
        <c:varyColors val="1"/>
        <c:ser>
          <c:idx val="0"/>
          <c:order val="0"/>
          <c:cat>
            <c:strRef>
              <c:f>Feuil1!$A$1:$B$1</c:f>
              <c:strCache>
                <c:ptCount val="2"/>
                <c:pt idx="0">
                  <c:v>Homme</c:v>
                </c:pt>
                <c:pt idx="1">
                  <c:v>Femme</c:v>
                </c:pt>
              </c:strCache>
            </c:strRef>
          </c:cat>
          <c:val>
            <c:numRef>
              <c:f>Feuil1!$A$2:$B$2</c:f>
              <c:numCache>
                <c:formatCode>General</c:formatCode>
                <c:ptCount val="2"/>
                <c:pt idx="0">
                  <c:v>25</c:v>
                </c:pt>
                <c:pt idx="1">
                  <c:v>51</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Feuil1!$B$24</c:f>
              <c:strCache>
                <c:ptCount val="1"/>
                <c:pt idx="0">
                  <c:v>Très bon</c:v>
                </c:pt>
              </c:strCache>
            </c:strRef>
          </c:tx>
          <c:invertIfNegative val="0"/>
          <c:cat>
            <c:strRef>
              <c:f>Feuil1!$A$25:$A$33</c:f>
              <c:strCache>
                <c:ptCount val="9"/>
                <c:pt idx="0">
                  <c:v>Informations reçues en amont de la journée</c:v>
                </c:pt>
                <c:pt idx="1">
                  <c:v>Inscriptions (modalités en ligne)</c:v>
                </c:pt>
                <c:pt idx="2">
                  <c:v>Localisation</c:v>
                </c:pt>
                <c:pt idx="3">
                  <c:v>Horaire début</c:v>
                </c:pt>
                <c:pt idx="4">
                  <c:v>Equilibre entre présentations et discussions</c:v>
                </c:pt>
                <c:pt idx="5">
                  <c:v>Durée de la pause repas</c:v>
                </c:pt>
                <c:pt idx="6">
                  <c:v>Qualité du buffet</c:v>
                </c:pt>
                <c:pt idx="7">
                  <c:v>Horaire fin</c:v>
                </c:pt>
                <c:pt idx="8">
                  <c:v>Qualité de l'organisation générale</c:v>
                </c:pt>
              </c:strCache>
            </c:strRef>
          </c:cat>
          <c:val>
            <c:numRef>
              <c:f>Feuil1!$B$25:$B$33</c:f>
              <c:numCache>
                <c:formatCode>0.00%</c:formatCode>
                <c:ptCount val="9"/>
                <c:pt idx="0">
                  <c:v>0.42104999999999998</c:v>
                </c:pt>
                <c:pt idx="1">
                  <c:v>0.73680000000000001</c:v>
                </c:pt>
                <c:pt idx="2">
                  <c:v>0.64470000000000005</c:v>
                </c:pt>
                <c:pt idx="3">
                  <c:v>0.69730000000000003</c:v>
                </c:pt>
                <c:pt idx="4">
                  <c:v>0.60519999999999996</c:v>
                </c:pt>
                <c:pt idx="5">
                  <c:v>0.59209999999999996</c:v>
                </c:pt>
                <c:pt idx="6">
                  <c:v>0.56569999999999998</c:v>
                </c:pt>
                <c:pt idx="7">
                  <c:v>0.65780000000000005</c:v>
                </c:pt>
                <c:pt idx="8">
                  <c:v>0.71050000000000002</c:v>
                </c:pt>
              </c:numCache>
            </c:numRef>
          </c:val>
        </c:ser>
        <c:ser>
          <c:idx val="1"/>
          <c:order val="1"/>
          <c:tx>
            <c:strRef>
              <c:f>Feuil1!$C$24</c:f>
              <c:strCache>
                <c:ptCount val="1"/>
                <c:pt idx="0">
                  <c:v>Bon</c:v>
                </c:pt>
              </c:strCache>
            </c:strRef>
          </c:tx>
          <c:invertIfNegative val="0"/>
          <c:cat>
            <c:strRef>
              <c:f>Feuil1!$A$25:$A$33</c:f>
              <c:strCache>
                <c:ptCount val="9"/>
                <c:pt idx="0">
                  <c:v>Informations reçues en amont de la journée</c:v>
                </c:pt>
                <c:pt idx="1">
                  <c:v>Inscriptions (modalités en ligne)</c:v>
                </c:pt>
                <c:pt idx="2">
                  <c:v>Localisation</c:v>
                </c:pt>
                <c:pt idx="3">
                  <c:v>Horaire début</c:v>
                </c:pt>
                <c:pt idx="4">
                  <c:v>Equilibre entre présentations et discussions</c:v>
                </c:pt>
                <c:pt idx="5">
                  <c:v>Durée de la pause repas</c:v>
                </c:pt>
                <c:pt idx="6">
                  <c:v>Qualité du buffet</c:v>
                </c:pt>
                <c:pt idx="7">
                  <c:v>Horaire fin</c:v>
                </c:pt>
                <c:pt idx="8">
                  <c:v>Qualité de l'organisation générale</c:v>
                </c:pt>
              </c:strCache>
            </c:strRef>
          </c:cat>
          <c:val>
            <c:numRef>
              <c:f>Feuil1!$C$25:$C$33</c:f>
              <c:numCache>
                <c:formatCode>0.00%</c:formatCode>
                <c:ptCount val="9"/>
                <c:pt idx="0">
                  <c:v>0.46050000000000002</c:v>
                </c:pt>
                <c:pt idx="1">
                  <c:v>0.22359999999999999</c:v>
                </c:pt>
                <c:pt idx="2">
                  <c:v>0.30259999999999998</c:v>
                </c:pt>
                <c:pt idx="3">
                  <c:v>0.2631</c:v>
                </c:pt>
                <c:pt idx="4">
                  <c:v>0.35520000000000002</c:v>
                </c:pt>
                <c:pt idx="5">
                  <c:v>0.2631</c:v>
                </c:pt>
                <c:pt idx="6">
                  <c:v>0.34210000000000002</c:v>
                </c:pt>
                <c:pt idx="7">
                  <c:v>0.27629999999999999</c:v>
                </c:pt>
                <c:pt idx="8">
                  <c:v>0.2631</c:v>
                </c:pt>
              </c:numCache>
            </c:numRef>
          </c:val>
        </c:ser>
        <c:ser>
          <c:idx val="2"/>
          <c:order val="2"/>
          <c:tx>
            <c:strRef>
              <c:f>Feuil1!$D$24</c:f>
              <c:strCache>
                <c:ptCount val="1"/>
                <c:pt idx="0">
                  <c:v>Satisfaisant</c:v>
                </c:pt>
              </c:strCache>
            </c:strRef>
          </c:tx>
          <c:invertIfNegative val="0"/>
          <c:cat>
            <c:strRef>
              <c:f>Feuil1!$A$25:$A$33</c:f>
              <c:strCache>
                <c:ptCount val="9"/>
                <c:pt idx="0">
                  <c:v>Informations reçues en amont de la journée</c:v>
                </c:pt>
                <c:pt idx="1">
                  <c:v>Inscriptions (modalités en ligne)</c:v>
                </c:pt>
                <c:pt idx="2">
                  <c:v>Localisation</c:v>
                </c:pt>
                <c:pt idx="3">
                  <c:v>Horaire début</c:v>
                </c:pt>
                <c:pt idx="4">
                  <c:v>Equilibre entre présentations et discussions</c:v>
                </c:pt>
                <c:pt idx="5">
                  <c:v>Durée de la pause repas</c:v>
                </c:pt>
                <c:pt idx="6">
                  <c:v>Qualité du buffet</c:v>
                </c:pt>
                <c:pt idx="7">
                  <c:v>Horaire fin</c:v>
                </c:pt>
                <c:pt idx="8">
                  <c:v>Qualité de l'organisation générale</c:v>
                </c:pt>
              </c:strCache>
            </c:strRef>
          </c:cat>
          <c:val>
            <c:numRef>
              <c:f>Feuil1!$D$25:$D$33</c:f>
              <c:numCache>
                <c:formatCode>0.00%</c:formatCode>
                <c:ptCount val="9"/>
                <c:pt idx="0">
                  <c:v>7.8899999999999998E-2</c:v>
                </c:pt>
                <c:pt idx="1">
                  <c:v>3.9399999999999998E-2</c:v>
                </c:pt>
                <c:pt idx="2">
                  <c:v>3.9399999999999998E-2</c:v>
                </c:pt>
                <c:pt idx="3">
                  <c:v>3.9399999999999998E-2</c:v>
                </c:pt>
                <c:pt idx="4">
                  <c:v>3.9399999999999998E-2</c:v>
                </c:pt>
                <c:pt idx="5">
                  <c:v>0.13150000000000001</c:v>
                </c:pt>
                <c:pt idx="6">
                  <c:v>9.2100000000000001E-2</c:v>
                </c:pt>
                <c:pt idx="7">
                  <c:v>6.5699999999999995E-2</c:v>
                </c:pt>
                <c:pt idx="8">
                  <c:v>2.63E-2</c:v>
                </c:pt>
              </c:numCache>
            </c:numRef>
          </c:val>
        </c:ser>
        <c:ser>
          <c:idx val="3"/>
          <c:order val="3"/>
          <c:tx>
            <c:strRef>
              <c:f>Feuil1!$E$24</c:f>
              <c:strCache>
                <c:ptCount val="1"/>
                <c:pt idx="0">
                  <c:v>Insuffissant</c:v>
                </c:pt>
              </c:strCache>
            </c:strRef>
          </c:tx>
          <c:invertIfNegative val="0"/>
          <c:cat>
            <c:strRef>
              <c:f>Feuil1!$A$25:$A$33</c:f>
              <c:strCache>
                <c:ptCount val="9"/>
                <c:pt idx="0">
                  <c:v>Informations reçues en amont de la journée</c:v>
                </c:pt>
                <c:pt idx="1">
                  <c:v>Inscriptions (modalités en ligne)</c:v>
                </c:pt>
                <c:pt idx="2">
                  <c:v>Localisation</c:v>
                </c:pt>
                <c:pt idx="3">
                  <c:v>Horaire début</c:v>
                </c:pt>
                <c:pt idx="4">
                  <c:v>Equilibre entre présentations et discussions</c:v>
                </c:pt>
                <c:pt idx="5">
                  <c:v>Durée de la pause repas</c:v>
                </c:pt>
                <c:pt idx="6">
                  <c:v>Qualité du buffet</c:v>
                </c:pt>
                <c:pt idx="7">
                  <c:v>Horaire fin</c:v>
                </c:pt>
                <c:pt idx="8">
                  <c:v>Qualité de l'organisation générale</c:v>
                </c:pt>
              </c:strCache>
            </c:strRef>
          </c:cat>
          <c:val>
            <c:numRef>
              <c:f>Feuil1!$E$25:$E$33</c:f>
              <c:numCache>
                <c:formatCode>0.00%</c:formatCode>
                <c:ptCount val="9"/>
                <c:pt idx="0">
                  <c:v>3.9399999999999998E-2</c:v>
                </c:pt>
                <c:pt idx="1">
                  <c:v>0</c:v>
                </c:pt>
                <c:pt idx="2">
                  <c:v>1.3100000000000001E-2</c:v>
                </c:pt>
                <c:pt idx="3">
                  <c:v>0</c:v>
                </c:pt>
                <c:pt idx="4">
                  <c:v>0</c:v>
                </c:pt>
                <c:pt idx="5">
                  <c:v>1.3100000000000001E-2</c:v>
                </c:pt>
                <c:pt idx="6">
                  <c:v>0</c:v>
                </c:pt>
                <c:pt idx="7">
                  <c:v>0</c:v>
                </c:pt>
                <c:pt idx="8">
                  <c:v>0</c:v>
                </c:pt>
              </c:numCache>
            </c:numRef>
          </c:val>
        </c:ser>
        <c:dLbls>
          <c:showLegendKey val="0"/>
          <c:showVal val="0"/>
          <c:showCatName val="0"/>
          <c:showSerName val="0"/>
          <c:showPercent val="0"/>
          <c:showBubbleSize val="0"/>
        </c:dLbls>
        <c:gapWidth val="150"/>
        <c:shape val="cylinder"/>
        <c:axId val="51510656"/>
        <c:axId val="49030272"/>
        <c:axId val="0"/>
      </c:bar3DChart>
      <c:catAx>
        <c:axId val="51510656"/>
        <c:scaling>
          <c:orientation val="minMax"/>
        </c:scaling>
        <c:delete val="0"/>
        <c:axPos val="b"/>
        <c:majorTickMark val="out"/>
        <c:minorTickMark val="none"/>
        <c:tickLblPos val="nextTo"/>
        <c:txPr>
          <a:bodyPr/>
          <a:lstStyle/>
          <a:p>
            <a:pPr>
              <a:defRPr b="1">
                <a:latin typeface="Calibri Light" panose="020F0302020204030204" pitchFamily="34" charset="0"/>
                <a:ea typeface="Arial Unicode MS" panose="020B0604020202020204" pitchFamily="34" charset="-128"/>
                <a:cs typeface="Arial Unicode MS" panose="020B0604020202020204" pitchFamily="34" charset="-128"/>
              </a:defRPr>
            </a:pPr>
            <a:endParaRPr lang="fr-FR"/>
          </a:p>
        </c:txPr>
        <c:crossAx val="49030272"/>
        <c:crosses val="autoZero"/>
        <c:auto val="1"/>
        <c:lblAlgn val="ctr"/>
        <c:lblOffset val="100"/>
        <c:noMultiLvlLbl val="0"/>
      </c:catAx>
      <c:valAx>
        <c:axId val="49030272"/>
        <c:scaling>
          <c:orientation val="minMax"/>
        </c:scaling>
        <c:delete val="0"/>
        <c:axPos val="l"/>
        <c:majorGridlines/>
        <c:numFmt formatCode="0%" sourceLinked="0"/>
        <c:majorTickMark val="out"/>
        <c:minorTickMark val="none"/>
        <c:tickLblPos val="nextTo"/>
        <c:crossAx val="51510656"/>
        <c:crosses val="autoZero"/>
        <c:crossBetween val="between"/>
      </c:valAx>
    </c:plotArea>
    <c:legend>
      <c:legendPos val="r"/>
      <c:layout>
        <c:manualLayout>
          <c:xMode val="edge"/>
          <c:yMode val="edge"/>
          <c:x val="0.88541022980588935"/>
          <c:y val="0.39956995519016408"/>
          <c:w val="8.9292354027490306E-2"/>
          <c:h val="0.21261804243972893"/>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Feuil1!$A$50</c:f>
              <c:strCache>
                <c:ptCount val="1"/>
                <c:pt idx="0">
                  <c:v>Choix des sujets</c:v>
                </c:pt>
              </c:strCache>
            </c:strRef>
          </c:tx>
          <c:invertIfNegative val="0"/>
          <c:cat>
            <c:strRef>
              <c:f>Feuil1!$B$49:$E$49</c:f>
              <c:strCache>
                <c:ptCount val="4"/>
                <c:pt idx="0">
                  <c:v>Très bon</c:v>
                </c:pt>
                <c:pt idx="1">
                  <c:v>Bon</c:v>
                </c:pt>
                <c:pt idx="2">
                  <c:v>Satisfaisant</c:v>
                </c:pt>
                <c:pt idx="3">
                  <c:v>Insuffissant</c:v>
                </c:pt>
              </c:strCache>
            </c:strRef>
          </c:cat>
          <c:val>
            <c:numRef>
              <c:f>Feuil1!$B$50:$E$50</c:f>
              <c:numCache>
                <c:formatCode>0.00%</c:formatCode>
                <c:ptCount val="4"/>
                <c:pt idx="0">
                  <c:v>0.48680000000000001</c:v>
                </c:pt>
                <c:pt idx="1">
                  <c:v>0.44729999999999998</c:v>
                </c:pt>
                <c:pt idx="2">
                  <c:v>6.5699999999999995E-2</c:v>
                </c:pt>
                <c:pt idx="3">
                  <c:v>0</c:v>
                </c:pt>
              </c:numCache>
            </c:numRef>
          </c:val>
        </c:ser>
        <c:ser>
          <c:idx val="1"/>
          <c:order val="1"/>
          <c:tx>
            <c:strRef>
              <c:f>Feuil1!$A$51</c:f>
              <c:strCache>
                <c:ptCount val="1"/>
                <c:pt idx="0">
                  <c:v>Qualité des exposés et des débats</c:v>
                </c:pt>
              </c:strCache>
            </c:strRef>
          </c:tx>
          <c:invertIfNegative val="0"/>
          <c:cat>
            <c:strRef>
              <c:f>Feuil1!$B$49:$E$49</c:f>
              <c:strCache>
                <c:ptCount val="4"/>
                <c:pt idx="0">
                  <c:v>Très bon</c:v>
                </c:pt>
                <c:pt idx="1">
                  <c:v>Bon</c:v>
                </c:pt>
                <c:pt idx="2">
                  <c:v>Satisfaisant</c:v>
                </c:pt>
                <c:pt idx="3">
                  <c:v>Insuffissant</c:v>
                </c:pt>
              </c:strCache>
            </c:strRef>
          </c:cat>
          <c:val>
            <c:numRef>
              <c:f>Feuil1!$B$51:$E$51</c:f>
              <c:numCache>
                <c:formatCode>0.00%</c:formatCode>
                <c:ptCount val="4"/>
                <c:pt idx="0">
                  <c:v>0.56569999999999998</c:v>
                </c:pt>
                <c:pt idx="1">
                  <c:v>0.36840000000000001</c:v>
                </c:pt>
                <c:pt idx="2">
                  <c:v>6.5699999999999995E-2</c:v>
                </c:pt>
                <c:pt idx="3">
                  <c:v>0</c:v>
                </c:pt>
              </c:numCache>
            </c:numRef>
          </c:val>
        </c:ser>
        <c:ser>
          <c:idx val="2"/>
          <c:order val="2"/>
          <c:tx>
            <c:strRef>
              <c:f>Feuil1!$A$52</c:f>
              <c:strCache>
                <c:ptCount val="1"/>
                <c:pt idx="0">
                  <c:v>Evaluation générale de l'évènement</c:v>
                </c:pt>
              </c:strCache>
            </c:strRef>
          </c:tx>
          <c:invertIfNegative val="0"/>
          <c:cat>
            <c:strRef>
              <c:f>Feuil1!$B$49:$E$49</c:f>
              <c:strCache>
                <c:ptCount val="4"/>
                <c:pt idx="0">
                  <c:v>Très bon</c:v>
                </c:pt>
                <c:pt idx="1">
                  <c:v>Bon</c:v>
                </c:pt>
                <c:pt idx="2">
                  <c:v>Satisfaisant</c:v>
                </c:pt>
                <c:pt idx="3">
                  <c:v>Insuffissant</c:v>
                </c:pt>
              </c:strCache>
            </c:strRef>
          </c:cat>
          <c:val>
            <c:numRef>
              <c:f>Feuil1!$B$52:$E$52</c:f>
              <c:numCache>
                <c:formatCode>0.00%</c:formatCode>
                <c:ptCount val="4"/>
                <c:pt idx="0">
                  <c:v>0.60519999999999996</c:v>
                </c:pt>
                <c:pt idx="1">
                  <c:v>0.32890000000000003</c:v>
                </c:pt>
                <c:pt idx="2">
                  <c:v>6.5699999999999995E-2</c:v>
                </c:pt>
                <c:pt idx="3">
                  <c:v>0</c:v>
                </c:pt>
              </c:numCache>
            </c:numRef>
          </c:val>
        </c:ser>
        <c:dLbls>
          <c:showLegendKey val="0"/>
          <c:showVal val="0"/>
          <c:showCatName val="0"/>
          <c:showSerName val="0"/>
          <c:showPercent val="0"/>
          <c:showBubbleSize val="0"/>
        </c:dLbls>
        <c:gapWidth val="150"/>
        <c:shape val="cylinder"/>
        <c:axId val="49057152"/>
        <c:axId val="49058944"/>
        <c:axId val="0"/>
      </c:bar3DChart>
      <c:catAx>
        <c:axId val="49057152"/>
        <c:scaling>
          <c:orientation val="minMax"/>
        </c:scaling>
        <c:delete val="0"/>
        <c:axPos val="b"/>
        <c:majorTickMark val="out"/>
        <c:minorTickMark val="none"/>
        <c:tickLblPos val="nextTo"/>
        <c:crossAx val="49058944"/>
        <c:crosses val="autoZero"/>
        <c:auto val="1"/>
        <c:lblAlgn val="ctr"/>
        <c:lblOffset val="100"/>
        <c:noMultiLvlLbl val="0"/>
      </c:catAx>
      <c:valAx>
        <c:axId val="49058944"/>
        <c:scaling>
          <c:orientation val="minMax"/>
        </c:scaling>
        <c:delete val="0"/>
        <c:axPos val="l"/>
        <c:majorGridlines/>
        <c:numFmt formatCode="0%" sourceLinked="0"/>
        <c:majorTickMark val="out"/>
        <c:minorTickMark val="none"/>
        <c:tickLblPos val="nextTo"/>
        <c:crossAx val="4905715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Feuil1!$B$84</c:f>
              <c:strCache>
                <c:ptCount val="1"/>
                <c:pt idx="0">
                  <c:v>Oui</c:v>
                </c:pt>
              </c:strCache>
            </c:strRef>
          </c:tx>
          <c:invertIfNegative val="0"/>
          <c:cat>
            <c:strRef>
              <c:f>Feuil1!$A$85</c:f>
              <c:strCache>
                <c:ptCount val="1"/>
                <c:pt idx="0">
                  <c:v>Avez-vous des suggestions afin d’améliorer les journées Plateforme ?</c:v>
                </c:pt>
              </c:strCache>
            </c:strRef>
          </c:cat>
          <c:val>
            <c:numRef>
              <c:f>Feuil1!$B$85</c:f>
              <c:numCache>
                <c:formatCode>General</c:formatCode>
                <c:ptCount val="1"/>
                <c:pt idx="0">
                  <c:v>13</c:v>
                </c:pt>
              </c:numCache>
            </c:numRef>
          </c:val>
        </c:ser>
        <c:ser>
          <c:idx val="1"/>
          <c:order val="1"/>
          <c:tx>
            <c:strRef>
              <c:f>Feuil1!$C$84</c:f>
              <c:strCache>
                <c:ptCount val="1"/>
                <c:pt idx="0">
                  <c:v>Non</c:v>
                </c:pt>
              </c:strCache>
            </c:strRef>
          </c:tx>
          <c:invertIfNegative val="0"/>
          <c:cat>
            <c:strRef>
              <c:f>Feuil1!$A$85</c:f>
              <c:strCache>
                <c:ptCount val="1"/>
                <c:pt idx="0">
                  <c:v>Avez-vous des suggestions afin d’améliorer les journées Plateforme ?</c:v>
                </c:pt>
              </c:strCache>
            </c:strRef>
          </c:cat>
          <c:val>
            <c:numRef>
              <c:f>Feuil1!$C$85</c:f>
              <c:numCache>
                <c:formatCode>General</c:formatCode>
                <c:ptCount val="1"/>
                <c:pt idx="0">
                  <c:v>63</c:v>
                </c:pt>
              </c:numCache>
            </c:numRef>
          </c:val>
        </c:ser>
        <c:dLbls>
          <c:showLegendKey val="0"/>
          <c:showVal val="0"/>
          <c:showCatName val="0"/>
          <c:showSerName val="0"/>
          <c:showPercent val="0"/>
          <c:showBubbleSize val="0"/>
        </c:dLbls>
        <c:gapWidth val="150"/>
        <c:axId val="49154304"/>
        <c:axId val="49168384"/>
      </c:barChart>
      <c:catAx>
        <c:axId val="49154304"/>
        <c:scaling>
          <c:orientation val="minMax"/>
        </c:scaling>
        <c:delete val="1"/>
        <c:axPos val="b"/>
        <c:majorTickMark val="out"/>
        <c:minorTickMark val="none"/>
        <c:tickLblPos val="nextTo"/>
        <c:crossAx val="49168384"/>
        <c:crosses val="autoZero"/>
        <c:auto val="1"/>
        <c:lblAlgn val="ctr"/>
        <c:lblOffset val="100"/>
        <c:noMultiLvlLbl val="0"/>
      </c:catAx>
      <c:valAx>
        <c:axId val="49168384"/>
        <c:scaling>
          <c:orientation val="minMax"/>
        </c:scaling>
        <c:delete val="0"/>
        <c:axPos val="l"/>
        <c:majorGridlines/>
        <c:numFmt formatCode="General" sourceLinked="1"/>
        <c:majorTickMark val="out"/>
        <c:minorTickMark val="none"/>
        <c:tickLblPos val="nextTo"/>
        <c:crossAx val="49154304"/>
        <c:crosses val="autoZero"/>
        <c:crossBetween val="between"/>
      </c:valAx>
    </c:plotArea>
    <c:legend>
      <c:legendPos val="r"/>
      <c:layout/>
      <c:overlay val="0"/>
      <c:txPr>
        <a:bodyPr/>
        <a:lstStyle/>
        <a:p>
          <a:pPr rtl="0">
            <a:defRPr b="1"/>
          </a:pPr>
          <a:endParaRPr lang="fr-FR"/>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Feuil1!$A$103</c:f>
              <c:strCache>
                <c:ptCount val="1"/>
                <c:pt idx="0">
                  <c:v>Quelle est la probabilité que vous participiez à la prochaine journée Plateforme ?</c:v>
                </c:pt>
              </c:strCache>
            </c:strRef>
          </c:tx>
          <c:spPr>
            <a:ln>
              <a:solidFill>
                <a:srgbClr val="00B050"/>
              </a:solidFill>
            </a:ln>
          </c:spPr>
          <c:invertIfNegative val="0"/>
          <c:cat>
            <c:numRef>
              <c:f>Feuil1!$B$102:$E$102</c:f>
              <c:numCache>
                <c:formatCode>0%</c:formatCode>
                <c:ptCount val="4"/>
                <c:pt idx="0">
                  <c:v>1</c:v>
                </c:pt>
                <c:pt idx="1">
                  <c:v>0.75</c:v>
                </c:pt>
                <c:pt idx="2">
                  <c:v>0.5</c:v>
                </c:pt>
                <c:pt idx="3">
                  <c:v>0.25</c:v>
                </c:pt>
              </c:numCache>
            </c:numRef>
          </c:cat>
          <c:val>
            <c:numRef>
              <c:f>Feuil1!$B$103:$E$103</c:f>
              <c:numCache>
                <c:formatCode>General</c:formatCode>
                <c:ptCount val="4"/>
                <c:pt idx="0">
                  <c:v>36</c:v>
                </c:pt>
                <c:pt idx="1">
                  <c:v>29</c:v>
                </c:pt>
                <c:pt idx="2">
                  <c:v>8</c:v>
                </c:pt>
                <c:pt idx="3">
                  <c:v>4</c:v>
                </c:pt>
              </c:numCache>
            </c:numRef>
          </c:val>
        </c:ser>
        <c:dLbls>
          <c:showLegendKey val="0"/>
          <c:showVal val="0"/>
          <c:showCatName val="0"/>
          <c:showSerName val="0"/>
          <c:showPercent val="0"/>
          <c:showBubbleSize val="0"/>
        </c:dLbls>
        <c:gapWidth val="150"/>
        <c:axId val="79770368"/>
        <c:axId val="79771904"/>
      </c:barChart>
      <c:catAx>
        <c:axId val="79770368"/>
        <c:scaling>
          <c:orientation val="minMax"/>
        </c:scaling>
        <c:delete val="0"/>
        <c:axPos val="b"/>
        <c:numFmt formatCode="0%" sourceLinked="1"/>
        <c:majorTickMark val="out"/>
        <c:minorTickMark val="none"/>
        <c:tickLblPos val="nextTo"/>
        <c:crossAx val="79771904"/>
        <c:crosses val="autoZero"/>
        <c:auto val="1"/>
        <c:lblAlgn val="ctr"/>
        <c:lblOffset val="100"/>
        <c:noMultiLvlLbl val="0"/>
      </c:catAx>
      <c:valAx>
        <c:axId val="79771904"/>
        <c:scaling>
          <c:orientation val="minMax"/>
        </c:scaling>
        <c:delete val="0"/>
        <c:axPos val="l"/>
        <c:majorGridlines/>
        <c:numFmt formatCode="General" sourceLinked="1"/>
        <c:majorTickMark val="out"/>
        <c:minorTickMark val="none"/>
        <c:tickLblPos val="nextTo"/>
        <c:crossAx val="79770368"/>
        <c:crosses val="autoZero"/>
        <c:crossBetween val="between"/>
      </c:valAx>
    </c:plotArea>
    <c:legend>
      <c:legendPos val="r"/>
      <c:layout/>
      <c:overlay val="0"/>
      <c:txPr>
        <a:bodyPr/>
        <a:lstStyle/>
        <a:p>
          <a:pPr>
            <a:defRPr b="1"/>
          </a:pPr>
          <a:endParaRPr lang="fr-FR"/>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A77D3B-0D46-4439-9229-A2A9AC4A12A0}" type="datetimeFigureOut">
              <a:rPr lang="fr-FR" smtClean="0"/>
              <a:t>12/12/2016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A39F96-400A-4964-91EA-C06CA717D5FB}" type="slidenum">
              <a:rPr lang="fr-FR" smtClean="0"/>
              <a:t>‹N°›</a:t>
            </a:fld>
            <a:endParaRPr lang="fr-FR"/>
          </a:p>
        </p:txBody>
      </p:sp>
    </p:spTree>
    <p:extLst>
      <p:ext uri="{BB962C8B-B14F-4D97-AF65-F5344CB8AC3E}">
        <p14:creationId xmlns:p14="http://schemas.microsoft.com/office/powerpoint/2010/main" val="297026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A39F96-400A-4964-91EA-C06CA717D5FB}" type="slidenum">
              <a:rPr lang="fr-FR" smtClean="0"/>
              <a:t>1</a:t>
            </a:fld>
            <a:endParaRPr lang="fr-FR"/>
          </a:p>
        </p:txBody>
      </p:sp>
    </p:spTree>
    <p:extLst>
      <p:ext uri="{BB962C8B-B14F-4D97-AF65-F5344CB8AC3E}">
        <p14:creationId xmlns:p14="http://schemas.microsoft.com/office/powerpoint/2010/main" val="301718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CDDC18B-ADC6-46C4-8316-F6235B8E66CC}" type="datetimeFigureOut">
              <a:rPr lang="fr-FR" smtClean="0"/>
              <a:t>12/12/2016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18760138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DDC18B-ADC6-46C4-8316-F6235B8E66CC}" type="datetimeFigureOut">
              <a:rPr lang="fr-FR" smtClean="0"/>
              <a:t>12/12/2016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205701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DDC18B-ADC6-46C4-8316-F6235B8E66CC}" type="datetimeFigureOut">
              <a:rPr lang="fr-FR" smtClean="0"/>
              <a:t>12/12/2016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1435360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DDC18B-ADC6-46C4-8316-F6235B8E66CC}" type="datetimeFigureOut">
              <a:rPr lang="fr-FR" smtClean="0"/>
              <a:t>12/12/2016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22989061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CDDC18B-ADC6-46C4-8316-F6235B8E66CC}" type="datetimeFigureOut">
              <a:rPr lang="fr-FR" smtClean="0"/>
              <a:t>12/12/2016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1826296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CDDC18B-ADC6-46C4-8316-F6235B8E66CC}" type="datetimeFigureOut">
              <a:rPr lang="fr-FR" smtClean="0"/>
              <a:t>12/12/2016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1353894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CDDC18B-ADC6-46C4-8316-F6235B8E66CC}" type="datetimeFigureOut">
              <a:rPr lang="fr-FR" smtClean="0"/>
              <a:t>12/12/2016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2999256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CDDC18B-ADC6-46C4-8316-F6235B8E66CC}" type="datetimeFigureOut">
              <a:rPr lang="fr-FR" smtClean="0"/>
              <a:t>12/12/2016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324806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CDDC18B-ADC6-46C4-8316-F6235B8E66CC}" type="datetimeFigureOut">
              <a:rPr lang="fr-FR" smtClean="0"/>
              <a:t>12/12/2016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199412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CDDC18B-ADC6-46C4-8316-F6235B8E66CC}" type="datetimeFigureOut">
              <a:rPr lang="fr-FR" smtClean="0"/>
              <a:t>12/12/2016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319364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CDDC18B-ADC6-46C4-8316-F6235B8E66CC}" type="datetimeFigureOut">
              <a:rPr lang="fr-FR" smtClean="0"/>
              <a:t>12/12/2016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BBB393-6C09-409E-92F3-AF2F8CDB3451}" type="slidenum">
              <a:rPr lang="fr-FR" smtClean="0"/>
              <a:t>‹N°›</a:t>
            </a:fld>
            <a:endParaRPr lang="fr-FR"/>
          </a:p>
        </p:txBody>
      </p:sp>
    </p:spTree>
    <p:extLst>
      <p:ext uri="{BB962C8B-B14F-4D97-AF65-F5344CB8AC3E}">
        <p14:creationId xmlns:p14="http://schemas.microsoft.com/office/powerpoint/2010/main" val="408315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DC18B-ADC6-46C4-8316-F6235B8E66CC}" type="datetimeFigureOut">
              <a:rPr lang="fr-FR" smtClean="0"/>
              <a:t>12/12/2016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BB393-6C09-409E-92F3-AF2F8CDB3451}" type="slidenum">
              <a:rPr lang="fr-FR" smtClean="0"/>
              <a:t>‹N°›</a:t>
            </a:fld>
            <a:endParaRPr lang="fr-FR"/>
          </a:p>
        </p:txBody>
      </p:sp>
    </p:spTree>
    <p:extLst>
      <p:ext uri="{BB962C8B-B14F-4D97-AF65-F5344CB8AC3E}">
        <p14:creationId xmlns:p14="http://schemas.microsoft.com/office/powerpoint/2010/main" val="1580289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Questionnaire de satisfaction</a:t>
            </a:r>
            <a:endParaRPr lang="fr-FR" b="1"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endParaRPr>
          </a:p>
        </p:txBody>
      </p:sp>
      <p:sp>
        <p:nvSpPr>
          <p:cNvPr id="3" name="Sous-titre 2"/>
          <p:cNvSpPr>
            <a:spLocks noGrp="1"/>
          </p:cNvSpPr>
          <p:nvPr>
            <p:ph type="subTitle" idx="1"/>
          </p:nvPr>
        </p:nvSpPr>
        <p:spPr/>
        <p:txBody>
          <a:bodyPr/>
          <a:lstStyle/>
          <a:p>
            <a:r>
              <a:rPr lang="fr-FR" b="1"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Journée annuelle Plateforme ESA 2016</a:t>
            </a:r>
            <a:endParaRPr lang="fr-FR" b="1"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 y="692696"/>
            <a:ext cx="8458200" cy="1619250"/>
          </a:xfrm>
          <a:prstGeom prst="rect">
            <a:avLst/>
          </a:prstGeom>
        </p:spPr>
      </p:pic>
    </p:spTree>
    <p:extLst>
      <p:ext uri="{BB962C8B-B14F-4D97-AF65-F5344CB8AC3E}">
        <p14:creationId xmlns:p14="http://schemas.microsoft.com/office/powerpoint/2010/main" val="3974990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2" y="634678"/>
            <a:ext cx="9577064" cy="1570186"/>
          </a:xfrm>
        </p:spPr>
        <p:txBody>
          <a:bodyPr>
            <a:normAutofit fontScale="90000"/>
          </a:bodyPr>
          <a:lstStyle/>
          <a:p>
            <a:r>
              <a:rPr lang="fr-FR" sz="4300"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Quelle est la probabilité que vous </a:t>
            </a:r>
            <a:r>
              <a:rPr lang="fr-FR" sz="4300"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participiez à la prochaine journée Plateforme</a:t>
            </a:r>
            <a:r>
              <a:rPr lang="fr-FR" sz="4300"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 ?</a:t>
            </a:r>
            <a:r>
              <a:rPr lang="fr-FR" dirty="0">
                <a:effectLst>
                  <a:outerShdw blurRad="38100" dist="38100" dir="2700000" algn="tl">
                    <a:srgbClr val="000000">
                      <a:alpha val="43137"/>
                    </a:srgbClr>
                  </a:outerShdw>
                </a:effectLst>
              </a:rPr>
              <a:t/>
            </a:r>
            <a:br>
              <a:rPr lang="fr-FR" dirty="0">
                <a:effectLst>
                  <a:outerShdw blurRad="38100" dist="38100" dir="2700000" algn="tl">
                    <a:srgbClr val="000000">
                      <a:alpha val="43137"/>
                    </a:srgbClr>
                  </a:outerShdw>
                </a:effectLst>
              </a:rPr>
            </a:br>
            <a:endParaRPr lang="fr-FR" dirty="0">
              <a:effectLst>
                <a:outerShdw blurRad="38100" dist="38100" dir="2700000" algn="tl">
                  <a:srgbClr val="000000">
                    <a:alpha val="43137"/>
                  </a:srgbClr>
                </a:outerShdw>
              </a:effectLst>
            </a:endParaRPr>
          </a:p>
        </p:txBody>
      </p:sp>
      <p:graphicFrame>
        <p:nvGraphicFramePr>
          <p:cNvPr id="5" name="Graphique 4"/>
          <p:cNvGraphicFramePr>
            <a:graphicFrameLocks/>
          </p:cNvGraphicFramePr>
          <p:nvPr>
            <p:extLst>
              <p:ext uri="{D42A27DB-BD31-4B8C-83A1-F6EECF244321}">
                <p14:modId xmlns:p14="http://schemas.microsoft.com/office/powerpoint/2010/main" val="3930909852"/>
              </p:ext>
            </p:extLst>
          </p:nvPr>
        </p:nvGraphicFramePr>
        <p:xfrm>
          <a:off x="1619672" y="2492896"/>
          <a:ext cx="6620644" cy="38732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8479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485800"/>
            <a:ext cx="8928992" cy="1143000"/>
          </a:xfrm>
        </p:spPr>
        <p:txBody>
          <a:bodyPr>
            <a:normAutofit fontScale="90000"/>
          </a:bodyPr>
          <a:lstStyle/>
          <a:p>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Qu’avez-vous aimé dans </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cette journée Plateforme?</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Les plus [+]</a:t>
            </a:r>
            <a:endParaRPr lang="fr-FR"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100735170"/>
              </p:ext>
            </p:extLst>
          </p:nvPr>
        </p:nvGraphicFramePr>
        <p:xfrm>
          <a:off x="107504" y="2060848"/>
          <a:ext cx="8928992" cy="4633639"/>
        </p:xfrm>
        <a:graphic>
          <a:graphicData uri="http://schemas.openxmlformats.org/drawingml/2006/table">
            <a:tbl>
              <a:tblPr firstRow="1" bandRow="1">
                <a:tableStyleId>{5FD0F851-EC5A-4D38-B0AD-8093EC10F338}</a:tableStyleId>
              </a:tblPr>
              <a:tblGrid>
                <a:gridCol w="8928992"/>
              </a:tblGrid>
              <a:tr h="478642">
                <a:tc>
                  <a:txBody>
                    <a:bodyPr/>
                    <a:lstStyle/>
                    <a:p>
                      <a:pPr algn="just"/>
                      <a:r>
                        <a:rPr lang="fr-FR" sz="1800" dirty="0" smtClean="0"/>
                        <a:t>SUR</a:t>
                      </a:r>
                      <a:r>
                        <a:rPr lang="fr-FR" sz="1800" baseline="0" dirty="0" smtClean="0"/>
                        <a:t> LES</a:t>
                      </a:r>
                      <a:r>
                        <a:rPr lang="fr-FR" sz="1800" dirty="0" smtClean="0"/>
                        <a:t> PRESENTATIONS,</a:t>
                      </a:r>
                      <a:r>
                        <a:rPr lang="fr-FR" sz="1800" baseline="0" dirty="0" smtClean="0"/>
                        <a:t> </a:t>
                      </a:r>
                      <a:r>
                        <a:rPr lang="fr-FR" sz="1800" dirty="0" smtClean="0">
                          <a:solidFill>
                            <a:schemeClr val="accent6">
                              <a:lumMod val="75000"/>
                            </a:schemeClr>
                          </a:solidFill>
                        </a:rPr>
                        <a:t>ils ont dit….</a:t>
                      </a:r>
                      <a:endParaRPr lang="fr-FR" sz="1800" b="0" dirty="0" smtClean="0">
                        <a:solidFill>
                          <a:schemeClr val="accent6">
                            <a:lumMod val="75000"/>
                          </a:schemeClr>
                        </a:solidFill>
                        <a:latin typeface="Calibri Light" panose="020F0302020204030204" pitchFamily="34" charset="0"/>
                      </a:endParaRPr>
                    </a:p>
                  </a:txBody>
                  <a:tcPr/>
                </a:tc>
              </a:tr>
              <a:tr h="989245">
                <a:tc>
                  <a:txBody>
                    <a:bodyPr/>
                    <a:lstStyle/>
                    <a:p>
                      <a:pPr algn="just"/>
                      <a:r>
                        <a:rPr lang="fr-FR" sz="1400" b="0" kern="1200" dirty="0" smtClean="0">
                          <a:solidFill>
                            <a:schemeClr val="tx1"/>
                          </a:solidFill>
                          <a:latin typeface="Calibri Light" panose="020F0302020204030204" pitchFamily="34" charset="0"/>
                          <a:ea typeface="+mn-ea"/>
                          <a:cs typeface="+mn-cs"/>
                        </a:rPr>
                        <a:t>Très bon choix des thématiques, claires et très pédagogiques, très pédagogiques et instructives, de qualité, bon tour d’horizon des thématiques, thèmes d’actualité, courtes et de qualité mettant en avant les événements marquants de l’année,  équilibre entre les présentations sur les thématiques santé animale et celles sur le fonctionnement et l’organisation de la plateforme, les perspectives et enjeux</a:t>
                      </a:r>
                      <a:endParaRPr lang="fr-FR" sz="1400" b="0" kern="1200" dirty="0">
                        <a:solidFill>
                          <a:schemeClr val="tx1"/>
                        </a:solidFill>
                        <a:latin typeface="Calibri Light" panose="020F0302020204030204" pitchFamily="34" charset="0"/>
                        <a:ea typeface="+mn-ea"/>
                        <a:cs typeface="+mn-cs"/>
                      </a:endParaRPr>
                    </a:p>
                  </a:txBody>
                  <a:tcPr/>
                </a:tc>
              </a:tr>
              <a:tr h="1043176">
                <a:tc>
                  <a:txBody>
                    <a:bodyPr/>
                    <a:lstStyle/>
                    <a:p>
                      <a:pPr algn="just"/>
                      <a:r>
                        <a:rPr lang="fr-FR" sz="1400" b="0" kern="1200" dirty="0" smtClean="0">
                          <a:solidFill>
                            <a:schemeClr val="tx1"/>
                          </a:solidFill>
                          <a:latin typeface="Calibri Light" panose="020F0302020204030204" pitchFamily="34" charset="0"/>
                          <a:ea typeface="+mn-ea"/>
                          <a:cs typeface="+mn-cs"/>
                        </a:rPr>
                        <a:t>La complexité de positionnement de la Plateforme dans des situations de crise, les exposés techniques, diversité des thèmes abordés, sujets bien traités et intéressants parce que concrets, les présentations scientifiques sur les activités de la Plateforme, choix des sujets illustrant parfaitement les apports de la Plateforme, pas trop de présentations et du temps pour l’échange</a:t>
                      </a:r>
                      <a:endParaRPr lang="fr-FR" sz="1400" b="0" kern="1200" dirty="0">
                        <a:solidFill>
                          <a:schemeClr val="tx1"/>
                        </a:solidFill>
                        <a:latin typeface="Calibri Light" panose="020F0302020204030204" pitchFamily="34" charset="0"/>
                        <a:ea typeface="+mn-ea"/>
                        <a:cs typeface="+mn-cs"/>
                      </a:endParaRPr>
                    </a:p>
                  </a:txBody>
                  <a:tcPr/>
                </a:tc>
              </a:tr>
              <a:tr h="590842">
                <a:tc>
                  <a:txBody>
                    <a:bodyPr/>
                    <a:lstStyle/>
                    <a:p>
                      <a:pPr algn="just"/>
                      <a:r>
                        <a:rPr lang="fr-FR" sz="1400" b="0" kern="1200" dirty="0" smtClean="0">
                          <a:solidFill>
                            <a:schemeClr val="tx1"/>
                          </a:solidFill>
                          <a:latin typeface="Calibri Light" panose="020F0302020204030204" pitchFamily="34" charset="0"/>
                          <a:ea typeface="+mn-ea"/>
                          <a:cs typeface="+mn-cs"/>
                        </a:rPr>
                        <a:t>Présentation de J. Domenech (voir le côté réseau international aussi, pas seulement France), en fonction des sujets car en 2015 c’était vraiment très très technique, la quantité et qualité de la participation</a:t>
                      </a:r>
                      <a:endParaRPr lang="fr-FR" sz="1400" b="0" kern="1200" dirty="0">
                        <a:solidFill>
                          <a:schemeClr val="tx1"/>
                        </a:solidFill>
                        <a:latin typeface="Calibri Light" panose="020F0302020204030204" pitchFamily="34" charset="0"/>
                        <a:ea typeface="+mn-ea"/>
                        <a:cs typeface="+mn-cs"/>
                      </a:endParaRPr>
                    </a:p>
                  </a:txBody>
                  <a:tcPr/>
                </a:tc>
              </a:tr>
              <a:tr h="765867">
                <a:tc>
                  <a:txBody>
                    <a:bodyPr/>
                    <a:lstStyle/>
                    <a:p>
                      <a:pPr algn="just"/>
                      <a:r>
                        <a:rPr lang="fr-FR" sz="1400" b="0" kern="1200" dirty="0" smtClean="0">
                          <a:solidFill>
                            <a:schemeClr val="tx1"/>
                          </a:solidFill>
                          <a:latin typeface="Calibri Light" panose="020F0302020204030204" pitchFamily="34" charset="0"/>
                          <a:ea typeface="+mn-ea"/>
                          <a:cs typeface="+mn-cs"/>
                        </a:rPr>
                        <a:t>Autant de présentation que de discussion, présentation de D. Calavas sur le fonctionnement non hiérarchique de la Plateforme et le consensus très intéressante, le fait que des informations générales sur le fonctionnement de la Plateforme aient été données</a:t>
                      </a:r>
                      <a:endParaRPr lang="fr-FR" sz="1400" b="0" kern="1200" dirty="0">
                        <a:solidFill>
                          <a:schemeClr val="tx1"/>
                        </a:solidFill>
                        <a:latin typeface="Calibri Light" panose="020F0302020204030204" pitchFamily="34" charset="0"/>
                        <a:ea typeface="+mn-ea"/>
                        <a:cs typeface="+mn-cs"/>
                      </a:endParaRPr>
                    </a:p>
                  </a:txBody>
                  <a:tcPr/>
                </a:tc>
              </a:tr>
              <a:tr h="765867">
                <a:tc>
                  <a:txBody>
                    <a:bodyPr/>
                    <a:lstStyle/>
                    <a:p>
                      <a:pPr algn="just"/>
                      <a:r>
                        <a:rPr lang="fr-FR" sz="1400" b="0" kern="1200" dirty="0" smtClean="0">
                          <a:solidFill>
                            <a:schemeClr val="tx1"/>
                          </a:solidFill>
                          <a:latin typeface="Calibri Light" panose="020F0302020204030204" pitchFamily="34" charset="0"/>
                          <a:ea typeface="+mn-ea"/>
                          <a:cs typeface="+mn-cs"/>
                        </a:rPr>
                        <a:t>Le bilan de l’activité de la Plateforme - OMAR – IA – FCO et DNCB : synthétiques et informatives de qualité,  présentation du cadre de la Plateforme car nous n’avons pas d’actualité du fonctionnement de cette Plateforme, sélection de quelques thématiques et pas un éventail de sujets, actualités sanitaire (FCO, DNCB), les présentations forts intéressantes</a:t>
                      </a:r>
                      <a:endParaRPr lang="fr-FR" sz="1400" b="0" kern="1200" dirty="0">
                        <a:solidFill>
                          <a:schemeClr val="tx1"/>
                        </a:solidFill>
                        <a:latin typeface="Calibri Light" panose="020F0302020204030204" pitchFamily="34" charset="0"/>
                        <a:ea typeface="+mn-ea"/>
                        <a:cs typeface="+mn-cs"/>
                      </a:endParaRPr>
                    </a:p>
                  </a:txBody>
                  <a:tcPr/>
                </a:tc>
              </a:tr>
            </a:tbl>
          </a:graphicData>
        </a:graphic>
      </p:graphicFrame>
    </p:spTree>
    <p:extLst>
      <p:ext uri="{BB962C8B-B14F-4D97-AF65-F5344CB8AC3E}">
        <p14:creationId xmlns:p14="http://schemas.microsoft.com/office/powerpoint/2010/main" val="998770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485800"/>
            <a:ext cx="8928992" cy="1143000"/>
          </a:xfrm>
        </p:spPr>
        <p:txBody>
          <a:bodyPr>
            <a:normAutofit fontScale="90000"/>
          </a:bodyPr>
          <a:lstStyle/>
          <a:p>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Qu’avez-vous aimé dans </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cette journée Plateforme?</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Les plus [+]</a:t>
            </a:r>
            <a:endParaRPr lang="fr-FR"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756048052"/>
              </p:ext>
            </p:extLst>
          </p:nvPr>
        </p:nvGraphicFramePr>
        <p:xfrm>
          <a:off x="107504" y="2058880"/>
          <a:ext cx="8928992" cy="4610480"/>
        </p:xfrm>
        <a:graphic>
          <a:graphicData uri="http://schemas.openxmlformats.org/drawingml/2006/table">
            <a:tbl>
              <a:tblPr firstRow="1" bandRow="1">
                <a:tableStyleId>{5FD0F851-EC5A-4D38-B0AD-8093EC10F338}</a:tableStyleId>
              </a:tblPr>
              <a:tblGrid>
                <a:gridCol w="8928992"/>
              </a:tblGrid>
              <a:tr h="601192">
                <a:tc>
                  <a:txBody>
                    <a:bodyPr/>
                    <a:lstStyle/>
                    <a:p>
                      <a:pPr algn="just"/>
                      <a:r>
                        <a:rPr lang="fr-FR" sz="1800" dirty="0" smtClean="0"/>
                        <a:t>SUR LES ECHANGES, </a:t>
                      </a:r>
                      <a:r>
                        <a:rPr lang="fr-FR" sz="1800" dirty="0" smtClean="0">
                          <a:solidFill>
                            <a:schemeClr val="accent6">
                              <a:lumMod val="75000"/>
                            </a:schemeClr>
                          </a:solidFill>
                        </a:rPr>
                        <a:t>ils ont dit…</a:t>
                      </a:r>
                      <a:endParaRPr lang="fr-FR" sz="1800" b="0" dirty="0" smtClean="0">
                        <a:solidFill>
                          <a:schemeClr val="accent6">
                            <a:lumMod val="75000"/>
                          </a:schemeClr>
                        </a:solidFill>
                        <a:latin typeface="Calibri Light" panose="020F0302020204030204" pitchFamily="34" charset="0"/>
                      </a:endParaRPr>
                    </a:p>
                  </a:txBody>
                  <a:tcPr/>
                </a:tc>
              </a:tr>
              <a:tr h="792088">
                <a:tc>
                  <a:txBody>
                    <a:bodyPr/>
                    <a:lstStyle/>
                    <a:p>
                      <a:pPr algn="just"/>
                      <a:r>
                        <a:rPr lang="fr-FR" sz="1400" b="0" dirty="0" smtClean="0">
                          <a:solidFill>
                            <a:schemeClr val="tx1"/>
                          </a:solidFill>
                          <a:latin typeface="Calibri Light" panose="020F0302020204030204" pitchFamily="34" charset="0"/>
                        </a:rPr>
                        <a:t>L’animation, réponses claires</a:t>
                      </a:r>
                      <a:r>
                        <a:rPr lang="fr-FR" sz="1400" b="0" baseline="0" dirty="0" smtClean="0">
                          <a:solidFill>
                            <a:schemeClr val="tx1"/>
                          </a:solidFill>
                          <a:latin typeface="Calibri Light" panose="020F0302020204030204" pitchFamily="34" charset="0"/>
                        </a:rPr>
                        <a:t> des auditeurs, interactivité entre les orateurs et le public, identification d’une communauté de travail autour de la Plateforme ESA,  bonne participation du public qui a enrichi les débats </a:t>
                      </a:r>
                      <a:endParaRPr lang="fr-FR" sz="1400" b="0" dirty="0">
                        <a:solidFill>
                          <a:schemeClr val="tx1"/>
                        </a:solidFill>
                        <a:latin typeface="Calibri Light" panose="020F0302020204030204" pitchFamily="34" charset="0"/>
                      </a:endParaRPr>
                    </a:p>
                  </a:txBody>
                  <a:tcPr/>
                </a:tc>
              </a:tr>
              <a:tr h="864096">
                <a:tc>
                  <a:txBody>
                    <a:bodyPr/>
                    <a:lstStyle/>
                    <a:p>
                      <a:pPr algn="just"/>
                      <a:r>
                        <a:rPr lang="fr-FR" sz="1400" b="0" dirty="0" smtClean="0">
                          <a:solidFill>
                            <a:schemeClr val="tx1"/>
                          </a:solidFill>
                          <a:latin typeface="Calibri Light" panose="020F0302020204030204" pitchFamily="34" charset="0"/>
                        </a:rPr>
                        <a:t>L’opportunité de rencontrer des personnes de même sujet de travail, inviter</a:t>
                      </a:r>
                      <a:r>
                        <a:rPr lang="fr-FR" sz="1400" b="0" baseline="0" dirty="0" smtClean="0">
                          <a:solidFill>
                            <a:schemeClr val="tx1"/>
                          </a:solidFill>
                          <a:latin typeface="Calibri Light" panose="020F0302020204030204" pitchFamily="34" charset="0"/>
                        </a:rPr>
                        <a:t> un intervenant extérieur est une très bonne chose (est toujours une très intéressante),  diversité des sujets dans les interventions, le lien entre la réglementation et la Plateforme ESA </a:t>
                      </a:r>
                      <a:endParaRPr lang="fr-FR" sz="1400" b="0" dirty="0">
                        <a:solidFill>
                          <a:schemeClr val="tx1"/>
                        </a:solidFill>
                        <a:latin typeface="Calibri Light" panose="020F0302020204030204" pitchFamily="34" charset="0"/>
                      </a:endParaRPr>
                    </a:p>
                  </a:txBody>
                  <a:tcPr/>
                </a:tc>
              </a:tr>
              <a:tr h="1080120">
                <a:tc>
                  <a:txBody>
                    <a:bodyPr/>
                    <a:lstStyle/>
                    <a:p>
                      <a:pPr algn="just"/>
                      <a:r>
                        <a:rPr lang="fr-FR" sz="1400" b="0" dirty="0" smtClean="0">
                          <a:solidFill>
                            <a:schemeClr val="tx1"/>
                          </a:solidFill>
                          <a:latin typeface="Calibri Light" panose="020F0302020204030204" pitchFamily="34" charset="0"/>
                        </a:rPr>
                        <a:t>La convivialité et les longs de temps de pause permettant de pouvoir discuter avec les collègues et partenaires,  les sujets et le temps de discutions et d’échange,  disposer de 2H de pause</a:t>
                      </a:r>
                      <a:r>
                        <a:rPr lang="fr-FR" sz="1400" b="0" baseline="0" dirty="0" smtClean="0">
                          <a:solidFill>
                            <a:schemeClr val="tx1"/>
                          </a:solidFill>
                          <a:latin typeface="Calibri Light" panose="020F0302020204030204" pitchFamily="34" charset="0"/>
                        </a:rPr>
                        <a:t> le midi pour échanger, d’échanger avec de nombreuses personnes, très propice</a:t>
                      </a:r>
                      <a:endParaRPr lang="fr-FR" sz="1400" b="0" dirty="0">
                        <a:solidFill>
                          <a:schemeClr val="tx1"/>
                        </a:solidFill>
                        <a:latin typeface="Calibri Light" panose="020F0302020204030204" pitchFamily="34" charset="0"/>
                      </a:endParaRPr>
                    </a:p>
                  </a:txBody>
                  <a:tcPr/>
                </a:tc>
              </a:tr>
              <a:tr h="648072">
                <a:tc>
                  <a:txBody>
                    <a:bodyPr/>
                    <a:lstStyle/>
                    <a:p>
                      <a:pPr algn="just"/>
                      <a:r>
                        <a:rPr lang="fr-FR" sz="1400" b="0" dirty="0" smtClean="0">
                          <a:solidFill>
                            <a:schemeClr val="tx1"/>
                          </a:solidFill>
                          <a:latin typeface="Calibri Light" panose="020F0302020204030204" pitchFamily="34" charset="0"/>
                        </a:rPr>
                        <a:t>Durée</a:t>
                      </a:r>
                      <a:r>
                        <a:rPr lang="fr-FR" sz="1400" b="0" baseline="0" dirty="0" smtClean="0">
                          <a:solidFill>
                            <a:schemeClr val="tx1"/>
                          </a:solidFill>
                          <a:latin typeface="Calibri Light" panose="020F0302020204030204" pitchFamily="34" charset="0"/>
                        </a:rPr>
                        <a:t> du repas permettant des échanges entre participants, ne pas diminuer ce temps de pause, les échanges autour de la VSI, connaissance du réseau lié à la Plateforme </a:t>
                      </a:r>
                      <a:endParaRPr lang="fr-FR" sz="1400" b="0" dirty="0">
                        <a:solidFill>
                          <a:schemeClr val="tx1"/>
                        </a:solidFill>
                        <a:latin typeface="Calibri Light" panose="020F0302020204030204" pitchFamily="34" charset="0"/>
                      </a:endParaRPr>
                    </a:p>
                  </a:txBody>
                  <a:tcPr/>
                </a:tc>
              </a:tr>
              <a:tr h="624912">
                <a:tc>
                  <a:txBody>
                    <a:bodyPr/>
                    <a:lstStyle/>
                    <a:p>
                      <a:pPr algn="just"/>
                      <a:r>
                        <a:rPr lang="fr-FR" sz="1400" b="0" dirty="0" smtClean="0">
                          <a:solidFill>
                            <a:schemeClr val="tx1"/>
                          </a:solidFill>
                          <a:latin typeface="Calibri Light" panose="020F0302020204030204" pitchFamily="34" charset="0"/>
                        </a:rPr>
                        <a:t>Le repas /très bon</a:t>
                      </a:r>
                      <a:r>
                        <a:rPr lang="fr-FR" sz="1400" b="0" baseline="0" dirty="0" smtClean="0">
                          <a:solidFill>
                            <a:schemeClr val="tx1"/>
                          </a:solidFill>
                          <a:latin typeface="Calibri Light" panose="020F0302020204030204" pitchFamily="34" charset="0"/>
                        </a:rPr>
                        <a:t> </a:t>
                      </a:r>
                      <a:r>
                        <a:rPr lang="fr-FR" sz="1400" b="0" dirty="0" smtClean="0">
                          <a:solidFill>
                            <a:schemeClr val="tx1"/>
                          </a:solidFill>
                          <a:latin typeface="Calibri Light" panose="020F0302020204030204" pitchFamily="34" charset="0"/>
                        </a:rPr>
                        <a:t>buffet </a:t>
                      </a:r>
                      <a:r>
                        <a:rPr lang="fr-FR" sz="1400" b="0" dirty="0" smtClean="0">
                          <a:solidFill>
                            <a:schemeClr val="tx1"/>
                          </a:solidFill>
                          <a:latin typeface="Calibri Light" panose="020F0302020204030204" pitchFamily="34" charset="0"/>
                          <a:sym typeface="Wingdings" panose="05000000000000000000" pitchFamily="2" charset="2"/>
                        </a:rPr>
                        <a:t>, mieux connaitre le rôle et les travaux de la Plateforme,</a:t>
                      </a:r>
                      <a:r>
                        <a:rPr lang="fr-FR" sz="1400" b="0" baseline="0" dirty="0" smtClean="0">
                          <a:solidFill>
                            <a:schemeClr val="tx1"/>
                          </a:solidFill>
                          <a:latin typeface="Calibri Light" panose="020F0302020204030204" pitchFamily="34" charset="0"/>
                          <a:sym typeface="Wingdings" panose="05000000000000000000" pitchFamily="2" charset="2"/>
                        </a:rPr>
                        <a:t> Networking, Bilan très positif</a:t>
                      </a:r>
                      <a:endParaRPr lang="fr-FR" sz="1400" b="0" dirty="0">
                        <a:solidFill>
                          <a:schemeClr val="tx1"/>
                        </a:solidFill>
                        <a:latin typeface="Calibri Light" panose="020F0302020204030204" pitchFamily="34" charset="0"/>
                      </a:endParaRPr>
                    </a:p>
                  </a:txBody>
                  <a:tcPr/>
                </a:tc>
              </a:tr>
            </a:tbl>
          </a:graphicData>
        </a:graphic>
      </p:graphicFrame>
    </p:spTree>
    <p:extLst>
      <p:ext uri="{BB962C8B-B14F-4D97-AF65-F5344CB8AC3E}">
        <p14:creationId xmlns:p14="http://schemas.microsoft.com/office/powerpoint/2010/main" val="3648577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629816"/>
            <a:ext cx="9001000" cy="1143000"/>
          </a:xfrm>
        </p:spPr>
        <p:txBody>
          <a:bodyPr>
            <a:normAutofit fontScale="90000"/>
          </a:bodyPr>
          <a:lstStyle/>
          <a:p>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Qu’avez-vous aimé dans </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cette journée Plateforme?</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Les moins [-]  ils ont dit…</a:t>
            </a:r>
            <a:endParaRPr lang="fr-FR"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580196480"/>
              </p:ext>
            </p:extLst>
          </p:nvPr>
        </p:nvGraphicFramePr>
        <p:xfrm>
          <a:off x="107504" y="2528336"/>
          <a:ext cx="8928992" cy="3204920"/>
        </p:xfrm>
        <a:graphic>
          <a:graphicData uri="http://schemas.openxmlformats.org/drawingml/2006/table">
            <a:tbl>
              <a:tblPr firstRow="1" bandRow="1">
                <a:tableStyleId>{D27102A9-8310-4765-A935-A1911B00CA55}</a:tableStyleId>
              </a:tblPr>
              <a:tblGrid>
                <a:gridCol w="8928992"/>
              </a:tblGrid>
              <a:tr h="564344">
                <a:tc>
                  <a:txBody>
                    <a:bodyPr/>
                    <a:lstStyle/>
                    <a:p>
                      <a:pPr algn="just"/>
                      <a:r>
                        <a:rPr lang="fr-FR" sz="1400" b="0" dirty="0" smtClean="0">
                          <a:latin typeface="Calibri Light" panose="020F0302020204030204" pitchFamily="34" charset="0"/>
                        </a:rPr>
                        <a:t>Les sujets évoqués l’après-midi notamment de dernier étaient </a:t>
                      </a:r>
                      <a:r>
                        <a:rPr lang="fr-FR" sz="1400" b="0" baseline="0" dirty="0" smtClean="0">
                          <a:latin typeface="Calibri Light" panose="020F0302020204030204" pitchFamily="34" charset="0"/>
                        </a:rPr>
                        <a:t> un peu longs, présentation sur la notion de consensus</a:t>
                      </a:r>
                      <a:endParaRPr lang="fr-FR" sz="1400" b="0" dirty="0">
                        <a:solidFill>
                          <a:schemeClr val="tx1"/>
                        </a:solidFill>
                        <a:latin typeface="Calibri Light" panose="020F0302020204030204" pitchFamily="34" charset="0"/>
                      </a:endParaRPr>
                    </a:p>
                  </a:txBody>
                  <a:tcPr/>
                </a:tc>
              </a:tr>
              <a:tr h="756928">
                <a:tc>
                  <a:txBody>
                    <a:bodyPr/>
                    <a:lstStyle/>
                    <a:p>
                      <a:pPr algn="just"/>
                      <a:r>
                        <a:rPr lang="fr-FR" sz="1400" dirty="0" smtClean="0">
                          <a:latin typeface="Calibri Light" panose="020F0302020204030204" pitchFamily="34" charset="0"/>
                        </a:rPr>
                        <a:t>Emplacement</a:t>
                      </a:r>
                      <a:r>
                        <a:rPr lang="fr-FR" sz="1400" baseline="0" dirty="0" smtClean="0">
                          <a:latin typeface="Calibri Light" panose="020F0302020204030204" pitchFamily="34" charset="0"/>
                        </a:rPr>
                        <a:t> du buffet !!! Pas de réelle information concernant l’avenir de la Plateforme, Absence de visibilité pour l’avenir, Qualité de l’écran (luminosité)</a:t>
                      </a:r>
                      <a:endParaRPr lang="fr-FR" sz="1400" b="0" dirty="0">
                        <a:solidFill>
                          <a:schemeClr val="tx1"/>
                        </a:solidFill>
                        <a:latin typeface="Calibri Light" panose="020F0302020204030204" pitchFamily="34" charset="0"/>
                      </a:endParaRPr>
                    </a:p>
                  </a:txBody>
                  <a:tcPr/>
                </a:tc>
              </a:tr>
              <a:tr h="564344">
                <a:tc>
                  <a:txBody>
                    <a:bodyPr/>
                    <a:lstStyle/>
                    <a:p>
                      <a:pPr algn="just"/>
                      <a:r>
                        <a:rPr lang="fr-FR" sz="1400" dirty="0" smtClean="0">
                          <a:latin typeface="Calibri Light" panose="020F0302020204030204" pitchFamily="34" charset="0"/>
                        </a:rPr>
                        <a:t>Absence de </a:t>
                      </a:r>
                      <a:r>
                        <a:rPr lang="fr-FR" sz="1400" dirty="0" err="1" smtClean="0">
                          <a:latin typeface="Calibri Light" panose="020F0302020204030204" pitchFamily="34" charset="0"/>
                        </a:rPr>
                        <a:t>Wi-FI</a:t>
                      </a:r>
                      <a:r>
                        <a:rPr lang="fr-FR" sz="1400" dirty="0" smtClean="0">
                          <a:latin typeface="Calibri Light" panose="020F0302020204030204" pitchFamily="34" charset="0"/>
                        </a:rPr>
                        <a:t> (ou alors je ne l’ai pas vue…), le</a:t>
                      </a:r>
                      <a:r>
                        <a:rPr lang="fr-FR" sz="1400" baseline="0" dirty="0" smtClean="0">
                          <a:latin typeface="Calibri Light" panose="020F0302020204030204" pitchFamily="34" charset="0"/>
                        </a:rPr>
                        <a:t> consensus dans le fonctionnement de la Plateforme et la surveillance à l’échelle internationale ces deux interventions auraient pu être regroupées dans le cadre d’une table ronde afin de dégager – si nécessaire – des  pistes d ’évolution de la Plateforme, de faire évoluer son positionnement international</a:t>
                      </a:r>
                      <a:endParaRPr lang="fr-FR" sz="1400" b="0" dirty="0">
                        <a:solidFill>
                          <a:schemeClr val="tx1"/>
                        </a:solidFill>
                        <a:latin typeface="Calibri Light" panose="020F0302020204030204" pitchFamily="34" charset="0"/>
                      </a:endParaRPr>
                    </a:p>
                  </a:txBody>
                  <a:tcPr/>
                </a:tc>
              </a:tr>
              <a:tr h="587784">
                <a:tc>
                  <a:txBody>
                    <a:bodyPr/>
                    <a:lstStyle/>
                    <a:p>
                      <a:pPr algn="just"/>
                      <a:r>
                        <a:rPr lang="fr-FR" sz="1400" dirty="0" smtClean="0">
                          <a:latin typeface="Calibri Light" panose="020F0302020204030204" pitchFamily="34" charset="0"/>
                        </a:rPr>
                        <a:t>Une présentation de la veille trop « catalogue »,  Acronymes exploités pas trop dur, </a:t>
                      </a:r>
                      <a:r>
                        <a:rPr lang="fr-FR" sz="1400" baseline="0" dirty="0" smtClean="0">
                          <a:latin typeface="Calibri Light" panose="020F0302020204030204" pitchFamily="34" charset="0"/>
                        </a:rPr>
                        <a:t> la dernière intervention qui semblait plus une liste d’exemple et moins une réflexion du sujet traitée</a:t>
                      </a:r>
                      <a:endParaRPr lang="fr-FR" sz="1400" b="0" dirty="0">
                        <a:solidFill>
                          <a:schemeClr val="tx1"/>
                        </a:solidFill>
                        <a:latin typeface="Calibri Light" panose="020F0302020204030204" pitchFamily="34" charset="0"/>
                      </a:endParaRPr>
                    </a:p>
                  </a:txBody>
                  <a:tcPr/>
                </a:tc>
              </a:tr>
              <a:tr h="564344">
                <a:tc>
                  <a:txBody>
                    <a:bodyPr/>
                    <a:lstStyle/>
                    <a:p>
                      <a:pPr algn="just"/>
                      <a:r>
                        <a:rPr lang="fr-FR" sz="1400" dirty="0" smtClean="0">
                          <a:latin typeface="Calibri Light" panose="020F0302020204030204" pitchFamily="34" charset="0"/>
                        </a:rPr>
                        <a:t>Journée</a:t>
                      </a:r>
                      <a:r>
                        <a:rPr lang="fr-FR" sz="1400" baseline="0" dirty="0" smtClean="0">
                          <a:latin typeface="Calibri Light" panose="020F0302020204030204" pitchFamily="34" charset="0"/>
                        </a:rPr>
                        <a:t> trop tronquée , le manque de précisions sur l’avenir de la Plateforme, le consensus, Ne pas pouvoir s’asseoir pour manger pendant le déjeuner, les exposés moins techniques, Rien de nouveau</a:t>
                      </a:r>
                      <a:endParaRPr lang="fr-FR" sz="1400" b="0" dirty="0">
                        <a:solidFill>
                          <a:schemeClr val="tx1"/>
                        </a:solidFill>
                        <a:latin typeface="Calibri Light" panose="020F0302020204030204" pitchFamily="34" charset="0"/>
                      </a:endParaRPr>
                    </a:p>
                  </a:txBody>
                  <a:tcPr/>
                </a:tc>
              </a:tr>
            </a:tbl>
          </a:graphicData>
        </a:graphic>
      </p:graphicFrame>
    </p:spTree>
    <p:extLst>
      <p:ext uri="{BB962C8B-B14F-4D97-AF65-F5344CB8AC3E}">
        <p14:creationId xmlns:p14="http://schemas.microsoft.com/office/powerpoint/2010/main" val="693958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5800"/>
            <a:ext cx="8229600" cy="1143000"/>
          </a:xfrm>
        </p:spPr>
        <p:txBody>
          <a:bodyPr>
            <a:normAutofit fontScale="90000"/>
          </a:bodyPr>
          <a:lstStyle/>
          <a:p>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Qu’avez-vous aimé dans cette journée Plateforme?</a:t>
            </a:r>
            <a:b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r>
              <a:rPr lang="fr-FR"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Les moins [-]</a:t>
            </a:r>
            <a:endParaRPr lang="fr-FR"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652841106"/>
              </p:ext>
            </p:extLst>
          </p:nvPr>
        </p:nvGraphicFramePr>
        <p:xfrm>
          <a:off x="107504" y="2420888"/>
          <a:ext cx="8928992" cy="3813456"/>
        </p:xfrm>
        <a:graphic>
          <a:graphicData uri="http://schemas.openxmlformats.org/drawingml/2006/table">
            <a:tbl>
              <a:tblPr firstRow="1" bandRow="1">
                <a:tableStyleId>{D27102A9-8310-4765-A935-A1911B00CA55}</a:tableStyleId>
              </a:tblPr>
              <a:tblGrid>
                <a:gridCol w="8928992"/>
              </a:tblGrid>
              <a:tr h="720080">
                <a:tc>
                  <a:txBody>
                    <a:bodyPr/>
                    <a:lstStyle/>
                    <a:p>
                      <a:pPr algn="just"/>
                      <a:r>
                        <a:rPr lang="fr-FR" sz="1400" b="0" kern="1200" dirty="0" smtClean="0">
                          <a:solidFill>
                            <a:schemeClr val="tx1"/>
                          </a:solidFill>
                          <a:latin typeface="Calibri Light" panose="020F0302020204030204" pitchFamily="34" charset="0"/>
                          <a:ea typeface="+mn-ea"/>
                          <a:cs typeface="+mn-cs"/>
                        </a:rPr>
                        <a:t>Absence de certains responsables DGAL notamment l'après-midi ; Intervention de Patrick </a:t>
                      </a:r>
                      <a:r>
                        <a:rPr lang="fr-FR" sz="1400" b="0" kern="1200" dirty="0" err="1" smtClean="0">
                          <a:solidFill>
                            <a:schemeClr val="tx1"/>
                          </a:solidFill>
                          <a:latin typeface="Calibri Light" panose="020F0302020204030204" pitchFamily="34" charset="0"/>
                          <a:ea typeface="+mn-ea"/>
                          <a:cs typeface="+mn-cs"/>
                        </a:rPr>
                        <a:t>Dehaumont</a:t>
                      </a:r>
                      <a:r>
                        <a:rPr lang="fr-FR" sz="1400" b="0" kern="1200" dirty="0" smtClean="0">
                          <a:solidFill>
                            <a:schemeClr val="tx1"/>
                          </a:solidFill>
                          <a:latin typeface="Calibri Light" panose="020F0302020204030204" pitchFamily="34" charset="0"/>
                          <a:ea typeface="+mn-ea"/>
                          <a:cs typeface="+mn-cs"/>
                        </a:rPr>
                        <a:t> qui ne nous a pas rassuré sur l'avenir de la plateforme et des personnes qui travaillent à ce projet</a:t>
                      </a:r>
                    </a:p>
                    <a:p>
                      <a:pPr algn="just"/>
                      <a:endParaRPr lang="fr-FR" sz="1400" b="0" kern="1200" dirty="0" smtClean="0">
                        <a:solidFill>
                          <a:schemeClr val="tx1"/>
                        </a:solidFill>
                        <a:latin typeface="Calibri Light" panose="020F0302020204030204" pitchFamily="34" charset="0"/>
                        <a:ea typeface="+mn-ea"/>
                        <a:cs typeface="+mn-cs"/>
                      </a:endParaRPr>
                    </a:p>
                  </a:txBody>
                  <a:tcPr/>
                </a:tc>
              </a:tr>
              <a:tr h="564344">
                <a:tc>
                  <a:txBody>
                    <a:bodyPr/>
                    <a:lstStyle/>
                    <a:p>
                      <a:pPr algn="just"/>
                      <a:r>
                        <a:rPr lang="fr-FR" sz="1400" b="0" kern="1200" dirty="0" smtClean="0">
                          <a:solidFill>
                            <a:schemeClr val="tx1"/>
                          </a:solidFill>
                          <a:latin typeface="Calibri Light" panose="020F0302020204030204" pitchFamily="34" charset="0"/>
                          <a:ea typeface="+mn-ea"/>
                          <a:cs typeface="+mn-cs"/>
                        </a:rPr>
                        <a:t>1 journée ne peut pas permettre d'approfondir certains points - rôle des acteurs terrain et utilisation des outils de la plateforme dans les missions des services (</a:t>
                      </a:r>
                      <a:r>
                        <a:rPr lang="fr-FR" sz="1400" b="0" kern="1200" dirty="0" err="1" smtClean="0">
                          <a:solidFill>
                            <a:schemeClr val="tx1"/>
                          </a:solidFill>
                          <a:latin typeface="Calibri Light" panose="020F0302020204030204" pitchFamily="34" charset="0"/>
                          <a:ea typeface="+mn-ea"/>
                          <a:cs typeface="+mn-cs"/>
                        </a:rPr>
                        <a:t>DDecPP</a:t>
                      </a:r>
                      <a:r>
                        <a:rPr lang="fr-FR" sz="1400" b="0" kern="1200" dirty="0" smtClean="0">
                          <a:solidFill>
                            <a:schemeClr val="tx1"/>
                          </a:solidFill>
                          <a:latin typeface="Calibri Light" panose="020F0302020204030204" pitchFamily="34" charset="0"/>
                          <a:ea typeface="+mn-ea"/>
                          <a:cs typeface="+mn-cs"/>
                        </a:rPr>
                        <a:t>/SRAL) : les apports des uns et des autres, le partage d’information, comment mieux travailler ensemble.</a:t>
                      </a:r>
                      <a:endParaRPr lang="fr-FR" sz="1400" b="0" kern="1200" dirty="0">
                        <a:solidFill>
                          <a:schemeClr val="tx1"/>
                        </a:solidFill>
                        <a:latin typeface="Calibri Light" panose="020F0302020204030204" pitchFamily="34" charset="0"/>
                        <a:ea typeface="+mn-ea"/>
                        <a:cs typeface="+mn-cs"/>
                      </a:endParaRPr>
                    </a:p>
                  </a:txBody>
                  <a:tcPr/>
                </a:tc>
              </a:tr>
              <a:tr h="841192">
                <a:tc>
                  <a:txBody>
                    <a:bodyPr/>
                    <a:lstStyle/>
                    <a:p>
                      <a:pPr algn="just"/>
                      <a:r>
                        <a:rPr lang="fr-FR" sz="1400" b="0" kern="1200" dirty="0" smtClean="0">
                          <a:solidFill>
                            <a:schemeClr val="tx1"/>
                          </a:solidFill>
                          <a:latin typeface="Calibri Light" panose="020F0302020204030204" pitchFamily="34" charset="0"/>
                          <a:ea typeface="+mn-ea"/>
                          <a:cs typeface="+mn-cs"/>
                        </a:rPr>
                        <a:t>Présentation « surveillance internationale » un peu longue, Présentation de M, Domenech</a:t>
                      </a:r>
                      <a:r>
                        <a:rPr lang="fr-FR" sz="1400" b="0" kern="1200" baseline="0" dirty="0" smtClean="0">
                          <a:solidFill>
                            <a:schemeClr val="tx1"/>
                          </a:solidFill>
                          <a:latin typeface="Calibri Light" panose="020F0302020204030204" pitchFamily="34" charset="0"/>
                          <a:ea typeface="+mn-ea"/>
                          <a:cs typeface="+mn-cs"/>
                        </a:rPr>
                        <a:t> </a:t>
                      </a:r>
                      <a:r>
                        <a:rPr lang="fr-FR" sz="1400" b="0" kern="1200" dirty="0" smtClean="0">
                          <a:solidFill>
                            <a:schemeClr val="tx1"/>
                          </a:solidFill>
                          <a:latin typeface="Calibri Light" panose="020F0302020204030204" pitchFamily="34" charset="0"/>
                          <a:ea typeface="+mn-ea"/>
                          <a:cs typeface="+mn-cs"/>
                        </a:rPr>
                        <a:t>un peu longue, Les discussions/débats n’étaient pas très dynamiques (mais vous n’y pouviez rien!)</a:t>
                      </a:r>
                      <a:endParaRPr lang="fr-FR" sz="1400" b="0" kern="1200" dirty="0">
                        <a:solidFill>
                          <a:schemeClr val="tx1"/>
                        </a:solidFill>
                        <a:latin typeface="Calibri Light" panose="020F0302020204030204" pitchFamily="34" charset="0"/>
                        <a:ea typeface="+mn-ea"/>
                        <a:cs typeface="+mn-cs"/>
                      </a:endParaRPr>
                    </a:p>
                  </a:txBody>
                  <a:tcPr/>
                </a:tc>
              </a:tr>
              <a:tr h="5643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b="0" kern="1200" dirty="0" smtClean="0">
                          <a:solidFill>
                            <a:schemeClr val="tx1"/>
                          </a:solidFill>
                          <a:latin typeface="Calibri Light" panose="020F0302020204030204" pitchFamily="34" charset="0"/>
                          <a:ea typeface="+mn-ea"/>
                          <a:cs typeface="+mn-cs"/>
                        </a:rPr>
                        <a:t>Peut être faudrait-il réussir à répartir entre chaque intervention les points clés du fonctionnement PTF qu'on souhaite voir ressortir... (comme pour VSI et dermatite nodulaire), ça ne ressort pas assez et donc on ne voit finalement pas la différence entre la journée PTF et un congrès qui serait sur la surveillance santé animale.</a:t>
                      </a:r>
                    </a:p>
                    <a:p>
                      <a:pPr algn="just"/>
                      <a:endParaRPr lang="fr-FR" sz="1400" b="0" kern="1200" dirty="0">
                        <a:solidFill>
                          <a:schemeClr val="tx1"/>
                        </a:solidFill>
                        <a:latin typeface="Calibri Light" panose="020F0302020204030204" pitchFamily="34" charset="0"/>
                        <a:ea typeface="+mn-ea"/>
                        <a:cs typeface="+mn-cs"/>
                      </a:endParaRPr>
                    </a:p>
                  </a:txBody>
                  <a:tcPr/>
                </a:tc>
              </a:tr>
              <a:tr h="564344">
                <a:tc>
                  <a:txBody>
                    <a:bodyPr/>
                    <a:lstStyle/>
                    <a:p>
                      <a:pPr algn="r"/>
                      <a:endParaRPr lang="fr-FR" sz="1400" b="0" kern="1200" dirty="0">
                        <a:solidFill>
                          <a:schemeClr val="tx1"/>
                        </a:solidFill>
                        <a:latin typeface="Calibri Light" panose="020F0302020204030204" pitchFamily="34" charset="0"/>
                        <a:ea typeface="+mn-ea"/>
                        <a:cs typeface="+mn-cs"/>
                      </a:endParaRPr>
                    </a:p>
                  </a:txBody>
                  <a:tcPr/>
                </a:tc>
              </a:tr>
            </a:tbl>
          </a:graphicData>
        </a:graphic>
      </p:graphicFrame>
    </p:spTree>
    <p:extLst>
      <p:ext uri="{BB962C8B-B14F-4D97-AF65-F5344CB8AC3E}">
        <p14:creationId xmlns:p14="http://schemas.microsoft.com/office/powerpoint/2010/main" val="4114291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20688"/>
            <a:ext cx="9108504" cy="1143000"/>
          </a:xfrm>
        </p:spPr>
        <p:txBody>
          <a:bodyPr>
            <a:noAutofit/>
          </a:bodyPr>
          <a:lstStyle/>
          <a:p>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Avez-vous des </a:t>
            </a:r>
            <a:r>
              <a:rPr lang="fr-FR" sz="2800"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suggestions qui pourraient aider à améliorer la prochaine journée annuelle </a:t>
            </a:r>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de la Plateforme ESA 2017 ?</a:t>
            </a:r>
            <a:r>
              <a:rPr lang="fr-FR" dirty="0">
                <a:solidFill>
                  <a:schemeClr val="accent1">
                    <a:lumMod val="50000"/>
                  </a:schemeClr>
                </a:solidFill>
                <a:effectLst>
                  <a:outerShdw blurRad="38100" dist="38100" dir="2700000" algn="tl">
                    <a:srgbClr val="000000">
                      <a:alpha val="43137"/>
                    </a:srgbClr>
                  </a:outerShdw>
                </a:effectLst>
              </a:rPr>
              <a:t/>
            </a:r>
            <a:br>
              <a:rPr lang="fr-FR" dirty="0">
                <a:solidFill>
                  <a:schemeClr val="accent1">
                    <a:lumMod val="50000"/>
                  </a:schemeClr>
                </a:solidFill>
                <a:effectLst>
                  <a:outerShdw blurRad="38100" dist="38100" dir="2700000" algn="tl">
                    <a:srgbClr val="000000">
                      <a:alpha val="43137"/>
                    </a:srgbClr>
                  </a:outerShdw>
                </a:effectLst>
              </a:rPr>
            </a:br>
            <a:endParaRPr lang="fr-FR" dirty="0">
              <a:solidFill>
                <a:schemeClr val="accent1">
                  <a:lumMod val="50000"/>
                </a:schemeClr>
              </a:solidFill>
              <a:effectLst>
                <a:outerShdw blurRad="38100" dist="38100" dir="2700000" algn="tl">
                  <a:srgbClr val="000000">
                    <a:alpha val="43137"/>
                  </a:srgbClr>
                </a:outerShdw>
              </a:effectLst>
            </a:endParaRPr>
          </a:p>
        </p:txBody>
      </p:sp>
      <p:graphicFrame>
        <p:nvGraphicFramePr>
          <p:cNvPr id="4" name="Tableau 3"/>
          <p:cNvGraphicFramePr>
            <a:graphicFrameLocks noGrp="1"/>
          </p:cNvGraphicFramePr>
          <p:nvPr>
            <p:extLst>
              <p:ext uri="{D42A27DB-BD31-4B8C-83A1-F6EECF244321}">
                <p14:modId xmlns:p14="http://schemas.microsoft.com/office/powerpoint/2010/main" val="3855700756"/>
              </p:ext>
            </p:extLst>
          </p:nvPr>
        </p:nvGraphicFramePr>
        <p:xfrm>
          <a:off x="107504" y="1951992"/>
          <a:ext cx="8928992" cy="3925280"/>
        </p:xfrm>
        <a:graphic>
          <a:graphicData uri="http://schemas.openxmlformats.org/drawingml/2006/table">
            <a:tbl>
              <a:tblPr firstRow="1" bandRow="1">
                <a:tableStyleId>{5FD0F851-EC5A-4D38-B0AD-8093EC10F338}</a:tableStyleId>
              </a:tblPr>
              <a:tblGrid>
                <a:gridCol w="562021"/>
                <a:gridCol w="8366971"/>
              </a:tblGrid>
              <a:tr h="720080">
                <a:tc>
                  <a:txBody>
                    <a:bodyPr/>
                    <a:lstStyle/>
                    <a:p>
                      <a:pPr algn="just"/>
                      <a:r>
                        <a:rPr lang="fr-FR" sz="1400" b="0" dirty="0" smtClean="0">
                          <a:effectLst>
                            <a:outerShdw blurRad="38100" dist="38100" dir="2700000" algn="tl">
                              <a:srgbClr val="000000">
                                <a:alpha val="43137"/>
                              </a:srgbClr>
                            </a:outerShdw>
                          </a:effectLst>
                        </a:rPr>
                        <a:t>1</a:t>
                      </a:r>
                      <a:endParaRPr lang="fr-FR" sz="1400" b="0"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Un envoi automatique de mail pour la confirmation d'inscription à la journée plateforme</a:t>
                      </a:r>
                    </a:p>
                  </a:txBody>
                  <a:tcPr/>
                </a:tc>
              </a:tr>
              <a:tr h="564344">
                <a:tc>
                  <a:txBody>
                    <a:bodyPr/>
                    <a:lstStyle/>
                    <a:p>
                      <a:pPr algn="just"/>
                      <a:r>
                        <a:rPr lang="fr-FR" sz="1400" dirty="0" smtClean="0">
                          <a:effectLst>
                            <a:outerShdw blurRad="38100" dist="38100" dir="2700000" algn="tl">
                              <a:srgbClr val="000000">
                                <a:alpha val="43137"/>
                              </a:srgbClr>
                            </a:outerShdw>
                          </a:effectLst>
                        </a:rPr>
                        <a:t>2</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Disponibilités des présentations suivant niveau de lecture</a:t>
                      </a:r>
                    </a:p>
                    <a:p>
                      <a:pPr algn="just"/>
                      <a:r>
                        <a:rPr lang="fr-FR" sz="1400" b="0" kern="1200" dirty="0" smtClean="0">
                          <a:solidFill>
                            <a:schemeClr val="tx1"/>
                          </a:solidFill>
                          <a:latin typeface="Calibri Light" panose="020F0302020204030204" pitchFamily="34" charset="0"/>
                          <a:ea typeface="+mn-ea"/>
                          <a:cs typeface="+mn-cs"/>
                        </a:rPr>
                        <a:t>Ouvrir le débat sur les problèmes  animaux domestiques et faune sauvage incluant autour de la chasse et espèces invasives pou envahissantes soit déplacer le sujet sur l'animal non contrôlé</a:t>
                      </a:r>
                    </a:p>
                    <a:p>
                      <a:pPr algn="just"/>
                      <a:r>
                        <a:rPr lang="fr-FR" sz="1400" b="0" kern="1200" dirty="0" smtClean="0">
                          <a:solidFill>
                            <a:schemeClr val="tx1"/>
                          </a:solidFill>
                          <a:latin typeface="Calibri Light" panose="020F0302020204030204" pitchFamily="34" charset="0"/>
                          <a:ea typeface="+mn-ea"/>
                          <a:cs typeface="+mn-cs"/>
                        </a:rPr>
                        <a:t>faire un parallèle avec le milieu marin (aquaculture)</a:t>
                      </a:r>
                      <a:endParaRPr lang="fr-FR" sz="1400" b="0" kern="1200" dirty="0">
                        <a:solidFill>
                          <a:schemeClr val="tx1"/>
                        </a:solidFill>
                        <a:latin typeface="Calibri Light" panose="020F0302020204030204" pitchFamily="34" charset="0"/>
                        <a:ea typeface="+mn-ea"/>
                        <a:cs typeface="+mn-cs"/>
                      </a:endParaRPr>
                    </a:p>
                  </a:txBody>
                  <a:tcPr/>
                </a:tc>
              </a:tr>
              <a:tr h="471840">
                <a:tc>
                  <a:txBody>
                    <a:bodyPr/>
                    <a:lstStyle/>
                    <a:p>
                      <a:pPr algn="just"/>
                      <a:r>
                        <a:rPr lang="fr-FR" sz="1400" dirty="0" smtClean="0">
                          <a:effectLst>
                            <a:outerShdw blurRad="38100" dist="38100" dir="2700000" algn="tl">
                              <a:srgbClr val="000000">
                                <a:alpha val="43137"/>
                              </a:srgbClr>
                            </a:outerShdw>
                          </a:effectLst>
                        </a:rPr>
                        <a:t>3</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L'équilibre actuel de la journée est bon, bravo à toute l'équipe organisatrice</a:t>
                      </a:r>
                      <a:endParaRPr lang="fr-FR" sz="1400" b="0" kern="1200" dirty="0">
                        <a:solidFill>
                          <a:schemeClr val="tx1"/>
                        </a:solidFill>
                        <a:latin typeface="Calibri Light" panose="020F0302020204030204" pitchFamily="34" charset="0"/>
                        <a:ea typeface="+mn-ea"/>
                        <a:cs typeface="+mn-cs"/>
                      </a:endParaRPr>
                    </a:p>
                  </a:txBody>
                  <a:tcPr/>
                </a:tc>
              </a:tr>
              <a:tr h="564344">
                <a:tc>
                  <a:txBody>
                    <a:bodyPr/>
                    <a:lstStyle/>
                    <a:p>
                      <a:pPr algn="just"/>
                      <a:r>
                        <a:rPr lang="fr-FR" sz="1400" dirty="0" smtClean="0">
                          <a:effectLst>
                            <a:outerShdw blurRad="38100" dist="38100" dir="2700000" algn="tl">
                              <a:srgbClr val="000000">
                                <a:alpha val="43137"/>
                              </a:srgbClr>
                            </a:outerShdw>
                          </a:effectLst>
                        </a:rPr>
                        <a:t>4</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Participation plus importante des LNR</a:t>
                      </a:r>
                      <a:endParaRPr lang="fr-FR" sz="1400" b="0" kern="1200" dirty="0">
                        <a:solidFill>
                          <a:schemeClr val="tx1"/>
                        </a:solidFill>
                        <a:latin typeface="Calibri Light" panose="020F0302020204030204" pitchFamily="34" charset="0"/>
                        <a:ea typeface="+mn-ea"/>
                        <a:cs typeface="+mn-cs"/>
                      </a:endParaRPr>
                    </a:p>
                  </a:txBody>
                  <a:tcPr/>
                </a:tc>
              </a:tr>
              <a:tr h="659792">
                <a:tc>
                  <a:txBody>
                    <a:bodyPr/>
                    <a:lstStyle/>
                    <a:p>
                      <a:pPr algn="just"/>
                      <a:r>
                        <a:rPr lang="fr-FR" sz="1400" dirty="0" smtClean="0">
                          <a:effectLst>
                            <a:outerShdw blurRad="38100" dist="38100" dir="2700000" algn="tl">
                              <a:srgbClr val="000000">
                                <a:alpha val="43137"/>
                              </a:srgbClr>
                            </a:outerShdw>
                          </a:effectLst>
                        </a:rPr>
                        <a:t>5</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Une table ronde avec des membres de la plateforme et des bénéficiaires  ( éleveurs - vétérinaires - administration de terrain </a:t>
                      </a:r>
                      <a:r>
                        <a:rPr lang="fr-FR" sz="1400" b="0" kern="1200" dirty="0" err="1" smtClean="0">
                          <a:solidFill>
                            <a:schemeClr val="tx1"/>
                          </a:solidFill>
                          <a:latin typeface="Calibri Light" panose="020F0302020204030204" pitchFamily="34" charset="0"/>
                          <a:ea typeface="+mn-ea"/>
                          <a:cs typeface="+mn-cs"/>
                        </a:rPr>
                        <a:t>DDecPP</a:t>
                      </a:r>
                      <a:r>
                        <a:rPr lang="fr-FR" sz="1400" b="0" kern="1200" dirty="0" smtClean="0">
                          <a:solidFill>
                            <a:schemeClr val="tx1"/>
                          </a:solidFill>
                          <a:latin typeface="Calibri Light" panose="020F0302020204030204" pitchFamily="34" charset="0"/>
                          <a:ea typeface="+mn-ea"/>
                          <a:cs typeface="+mn-cs"/>
                        </a:rPr>
                        <a:t>)</a:t>
                      </a:r>
                      <a:endParaRPr lang="fr-FR" sz="1400" b="0" kern="1200" dirty="0">
                        <a:solidFill>
                          <a:schemeClr val="tx1"/>
                        </a:solidFill>
                        <a:latin typeface="Calibri Light" panose="020F0302020204030204" pitchFamily="34" charset="0"/>
                        <a:ea typeface="+mn-ea"/>
                        <a:cs typeface="+mn-cs"/>
                      </a:endParaRPr>
                    </a:p>
                  </a:txBody>
                  <a:tcPr/>
                </a:tc>
              </a:tr>
              <a:tr h="564344">
                <a:tc>
                  <a:txBody>
                    <a:bodyPr/>
                    <a:lstStyle/>
                    <a:p>
                      <a:pPr algn="just"/>
                      <a:r>
                        <a:rPr lang="fr-FR" sz="1400" dirty="0" smtClean="0">
                          <a:effectLst>
                            <a:outerShdw blurRad="38100" dist="38100" dir="2700000" algn="tl">
                              <a:srgbClr val="000000">
                                <a:alpha val="43137"/>
                              </a:srgbClr>
                            </a:outerShdw>
                          </a:effectLst>
                        </a:rPr>
                        <a:t>6</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Un support papier serait le bienvenu</a:t>
                      </a:r>
                      <a:endParaRPr lang="fr-FR" sz="1400" b="0" kern="1200" dirty="0">
                        <a:solidFill>
                          <a:schemeClr val="tx1"/>
                        </a:solidFill>
                        <a:latin typeface="Calibri Light" panose="020F0302020204030204" pitchFamily="34" charset="0"/>
                        <a:ea typeface="+mn-ea"/>
                        <a:cs typeface="+mn-cs"/>
                      </a:endParaRPr>
                    </a:p>
                  </a:txBody>
                  <a:tcPr/>
                </a:tc>
              </a:tr>
            </a:tbl>
          </a:graphicData>
        </a:graphic>
      </p:graphicFrame>
    </p:spTree>
    <p:extLst>
      <p:ext uri="{BB962C8B-B14F-4D97-AF65-F5344CB8AC3E}">
        <p14:creationId xmlns:p14="http://schemas.microsoft.com/office/powerpoint/2010/main" val="39136011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008" y="917848"/>
            <a:ext cx="9036496" cy="1143000"/>
          </a:xfrm>
        </p:spPr>
        <p:txBody>
          <a:bodyPr>
            <a:noAutofit/>
          </a:bodyPr>
          <a:lstStyle/>
          <a:p>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Avez-vous des </a:t>
            </a:r>
            <a:r>
              <a:rPr lang="fr-FR" sz="2800"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suggestions qui pourraient aider à améliorer la prochaine journée annuelle </a:t>
            </a:r>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de la Plateforme ESA 2017 ? [</a:t>
            </a:r>
            <a:r>
              <a:rPr lang="fr-FR" sz="2800"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suite</a:t>
            </a:r>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t>
            </a:r>
            <a:r>
              <a:rPr lang="fr-FR" dirty="0">
                <a:solidFill>
                  <a:schemeClr val="accent1">
                    <a:lumMod val="50000"/>
                  </a:schemeClr>
                </a:solidFill>
                <a:effectLst>
                  <a:outerShdw blurRad="38100" dist="38100" dir="2700000" algn="tl">
                    <a:srgbClr val="000000">
                      <a:alpha val="43137"/>
                    </a:srgbClr>
                  </a:outerShdw>
                </a:effectLst>
              </a:rPr>
              <a:t/>
            </a:r>
            <a:br>
              <a:rPr lang="fr-FR" dirty="0">
                <a:solidFill>
                  <a:schemeClr val="accent1">
                    <a:lumMod val="50000"/>
                  </a:schemeClr>
                </a:solidFill>
                <a:effectLst>
                  <a:outerShdw blurRad="38100" dist="38100" dir="2700000" algn="tl">
                    <a:srgbClr val="000000">
                      <a:alpha val="43137"/>
                    </a:srgbClr>
                  </a:outerShdw>
                </a:effectLst>
              </a:rPr>
            </a:br>
            <a:endParaRPr lang="fr-FR" dirty="0">
              <a:solidFill>
                <a:schemeClr val="accent1">
                  <a:lumMod val="50000"/>
                </a:schemeClr>
              </a:solidFill>
              <a:effectLst>
                <a:outerShdw blurRad="38100" dist="38100" dir="2700000" algn="tl">
                  <a:srgbClr val="000000">
                    <a:alpha val="43137"/>
                  </a:srgbClr>
                </a:outerShdw>
              </a:effectLst>
            </a:endParaRPr>
          </a:p>
        </p:txBody>
      </p:sp>
      <p:graphicFrame>
        <p:nvGraphicFramePr>
          <p:cNvPr id="4" name="Tableau 3"/>
          <p:cNvGraphicFramePr>
            <a:graphicFrameLocks noGrp="1"/>
          </p:cNvGraphicFramePr>
          <p:nvPr>
            <p:extLst>
              <p:ext uri="{D42A27DB-BD31-4B8C-83A1-F6EECF244321}">
                <p14:modId xmlns:p14="http://schemas.microsoft.com/office/powerpoint/2010/main" val="221386936"/>
              </p:ext>
            </p:extLst>
          </p:nvPr>
        </p:nvGraphicFramePr>
        <p:xfrm>
          <a:off x="107504" y="2323752"/>
          <a:ext cx="8928992" cy="3265488"/>
        </p:xfrm>
        <a:graphic>
          <a:graphicData uri="http://schemas.openxmlformats.org/drawingml/2006/table">
            <a:tbl>
              <a:tblPr firstRow="1" bandRow="1">
                <a:tableStyleId>{5FD0F851-EC5A-4D38-B0AD-8093EC10F338}</a:tableStyleId>
              </a:tblPr>
              <a:tblGrid>
                <a:gridCol w="562021"/>
                <a:gridCol w="8366971"/>
              </a:tblGrid>
              <a:tr h="720080">
                <a:tc>
                  <a:txBody>
                    <a:bodyPr/>
                    <a:lstStyle/>
                    <a:p>
                      <a:pPr algn="just"/>
                      <a:r>
                        <a:rPr lang="fr-FR" sz="1400" b="0" kern="1200" dirty="0" smtClean="0">
                          <a:effectLst>
                            <a:outerShdw blurRad="38100" dist="38100" dir="2700000" algn="tl">
                              <a:srgbClr val="000000">
                                <a:alpha val="43137"/>
                              </a:srgbClr>
                            </a:outerShdw>
                          </a:effectLst>
                        </a:rPr>
                        <a:t>7</a:t>
                      </a:r>
                      <a:endParaRPr lang="fr-FR" sz="1400" b="0" kern="1200" dirty="0">
                        <a:solidFill>
                          <a:schemeClr val="tx1"/>
                        </a:solidFill>
                        <a:effectLst>
                          <a:outerShdw blurRad="38100" dist="38100" dir="2700000" algn="tl">
                            <a:srgbClr val="000000">
                              <a:alpha val="43137"/>
                            </a:srgbClr>
                          </a:outerShdw>
                        </a:effectLst>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b="0" kern="1200" dirty="0" smtClean="0">
                          <a:solidFill>
                            <a:schemeClr val="tx1"/>
                          </a:solidFill>
                          <a:latin typeface="Calibri Light" panose="020F0302020204030204" pitchFamily="34" charset="0"/>
                          <a:ea typeface="+mn-ea"/>
                          <a:cs typeface="+mn-cs"/>
                        </a:rPr>
                        <a:t>Même remarque : donner une idée du contenu plus tôt : demander à nos réseaux de réserver une date en disant juste "journée annuelle PTF ESA" ne marche pas et donner le programme 1 mois avant est trop tard pour les disponibilités des gens</a:t>
                      </a:r>
                    </a:p>
                    <a:p>
                      <a:pPr algn="just"/>
                      <a:endParaRPr lang="fr-FR" sz="1400" b="0" kern="1200" dirty="0" smtClean="0">
                        <a:solidFill>
                          <a:schemeClr val="tx1"/>
                        </a:solidFill>
                        <a:latin typeface="Calibri Light" panose="020F0302020204030204" pitchFamily="34" charset="0"/>
                        <a:ea typeface="+mn-ea"/>
                        <a:cs typeface="+mn-cs"/>
                      </a:endParaRPr>
                    </a:p>
                  </a:txBody>
                  <a:tcPr/>
                </a:tc>
              </a:tr>
              <a:tr h="720080">
                <a:tc>
                  <a:txBody>
                    <a:bodyPr/>
                    <a:lstStyle/>
                    <a:p>
                      <a:pPr algn="just"/>
                      <a:r>
                        <a:rPr lang="fr-FR" sz="1400" dirty="0" smtClean="0">
                          <a:effectLst>
                            <a:outerShdw blurRad="38100" dist="38100" dir="2700000" algn="tl">
                              <a:srgbClr val="000000">
                                <a:alpha val="43137"/>
                              </a:srgbClr>
                            </a:outerShdw>
                          </a:effectLst>
                        </a:rPr>
                        <a:t>8</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Le titre car suite à l'annonce faite, la journée pourrait concernée les deux </a:t>
                      </a:r>
                      <a:r>
                        <a:rPr lang="fr-FR" sz="1400" b="0" kern="1200" smtClean="0">
                          <a:solidFill>
                            <a:schemeClr val="tx1"/>
                          </a:solidFill>
                          <a:latin typeface="Calibri Light" panose="020F0302020204030204" pitchFamily="34" charset="0"/>
                          <a:ea typeface="+mn-ea"/>
                          <a:cs typeface="+mn-cs"/>
                        </a:rPr>
                        <a:t>autres Plateformes</a:t>
                      </a:r>
                      <a:endParaRPr lang="fr-FR" sz="1400" b="0" kern="1200" dirty="0" smtClean="0">
                        <a:solidFill>
                          <a:schemeClr val="tx1"/>
                        </a:solidFill>
                        <a:latin typeface="Calibri Light" panose="020F0302020204030204" pitchFamily="34" charset="0"/>
                        <a:ea typeface="+mn-ea"/>
                        <a:cs typeface="+mn-cs"/>
                      </a:endParaRPr>
                    </a:p>
                  </a:txBody>
                  <a:tcPr/>
                </a:tc>
              </a:tr>
              <a:tr h="564344">
                <a:tc>
                  <a:txBody>
                    <a:bodyPr/>
                    <a:lstStyle/>
                    <a:p>
                      <a:pPr algn="just"/>
                      <a:r>
                        <a:rPr lang="fr-FR" sz="1400" dirty="0" smtClean="0">
                          <a:effectLst>
                            <a:outerShdw blurRad="38100" dist="38100" dir="2700000" algn="tl">
                              <a:srgbClr val="000000">
                                <a:alpha val="43137"/>
                              </a:srgbClr>
                            </a:outerShdw>
                          </a:effectLst>
                        </a:rPr>
                        <a:t>9</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Peut-être mettre en + des PDF des présentations en ligne mettre des PDF plus détaillés reprenant les choses dites à l'oral</a:t>
                      </a:r>
                      <a:endParaRPr lang="fr-FR" sz="1400" b="0" kern="1200" dirty="0">
                        <a:solidFill>
                          <a:schemeClr val="tx1"/>
                        </a:solidFill>
                        <a:latin typeface="Calibri Light" panose="020F0302020204030204" pitchFamily="34" charset="0"/>
                        <a:ea typeface="+mn-ea"/>
                        <a:cs typeface="+mn-cs"/>
                      </a:endParaRPr>
                    </a:p>
                  </a:txBody>
                  <a:tcPr/>
                </a:tc>
              </a:tr>
              <a:tr h="471840">
                <a:tc>
                  <a:txBody>
                    <a:bodyPr/>
                    <a:lstStyle/>
                    <a:p>
                      <a:pPr algn="just"/>
                      <a:r>
                        <a:rPr lang="fr-FR" sz="1400" dirty="0" smtClean="0">
                          <a:effectLst>
                            <a:outerShdw blurRad="38100" dist="38100" dir="2700000" algn="tl">
                              <a:srgbClr val="000000">
                                <a:alpha val="43137"/>
                              </a:srgbClr>
                            </a:outerShdw>
                          </a:effectLst>
                        </a:rPr>
                        <a:t>10</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Augmenter la campagne de communication autour des journées</a:t>
                      </a:r>
                      <a:endParaRPr lang="fr-FR" sz="1400" b="0" kern="1200" dirty="0">
                        <a:solidFill>
                          <a:schemeClr val="tx1"/>
                        </a:solidFill>
                        <a:latin typeface="Calibri Light" panose="020F0302020204030204" pitchFamily="34" charset="0"/>
                        <a:ea typeface="+mn-ea"/>
                        <a:cs typeface="+mn-cs"/>
                      </a:endParaRPr>
                    </a:p>
                  </a:txBody>
                  <a:tcPr/>
                </a:tc>
              </a:tr>
              <a:tr h="564344">
                <a:tc>
                  <a:txBody>
                    <a:bodyPr/>
                    <a:lstStyle/>
                    <a:p>
                      <a:pPr algn="just"/>
                      <a:r>
                        <a:rPr lang="fr-FR" sz="1400" dirty="0" smtClean="0">
                          <a:effectLst>
                            <a:outerShdw blurRad="38100" dist="38100" dir="2700000" algn="tl">
                              <a:srgbClr val="000000">
                                <a:alpha val="43137"/>
                              </a:srgbClr>
                            </a:outerShdw>
                          </a:effectLst>
                        </a:rPr>
                        <a:t>11</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kern="1200" dirty="0" smtClean="0">
                          <a:solidFill>
                            <a:schemeClr val="tx1"/>
                          </a:solidFill>
                          <a:latin typeface="Calibri Light" panose="020F0302020204030204" pitchFamily="34" charset="0"/>
                          <a:ea typeface="+mn-ea"/>
                          <a:cs typeface="+mn-cs"/>
                        </a:rPr>
                        <a:t>Éventuellement, essayer de plus mettre en avant les structures partenaires hors </a:t>
                      </a:r>
                      <a:r>
                        <a:rPr lang="fr-FR" sz="1400" b="0" kern="1200" dirty="0" err="1" smtClean="0">
                          <a:solidFill>
                            <a:schemeClr val="tx1"/>
                          </a:solidFill>
                          <a:latin typeface="Calibri Light" panose="020F0302020204030204" pitchFamily="34" charset="0"/>
                          <a:ea typeface="+mn-ea"/>
                          <a:cs typeface="+mn-cs"/>
                        </a:rPr>
                        <a:t>DGAl</a:t>
                      </a:r>
                      <a:r>
                        <a:rPr lang="fr-FR" sz="1400" b="0" kern="1200" dirty="0" smtClean="0">
                          <a:solidFill>
                            <a:schemeClr val="tx1"/>
                          </a:solidFill>
                          <a:latin typeface="Calibri Light" panose="020F0302020204030204" pitchFamily="34" charset="0"/>
                          <a:ea typeface="+mn-ea"/>
                          <a:cs typeface="+mn-cs"/>
                        </a:rPr>
                        <a:t>/Anses par des </a:t>
                      </a:r>
                      <a:r>
                        <a:rPr lang="fr-FR" sz="1400" b="0" kern="1200" dirty="0" err="1" smtClean="0">
                          <a:solidFill>
                            <a:schemeClr val="tx1"/>
                          </a:solidFill>
                          <a:latin typeface="Calibri Light" panose="020F0302020204030204" pitchFamily="34" charset="0"/>
                          <a:ea typeface="+mn-ea"/>
                          <a:cs typeface="+mn-cs"/>
                        </a:rPr>
                        <a:t>comm</a:t>
                      </a:r>
                      <a:r>
                        <a:rPr lang="fr-FR" sz="1400" b="0" kern="1200" dirty="0" smtClean="0">
                          <a:solidFill>
                            <a:schemeClr val="tx1"/>
                          </a:solidFill>
                          <a:latin typeface="Calibri Light" panose="020F0302020204030204" pitchFamily="34" charset="0"/>
                          <a:ea typeface="+mn-ea"/>
                          <a:cs typeface="+mn-cs"/>
                        </a:rPr>
                        <a:t>. orales</a:t>
                      </a:r>
                      <a:endParaRPr lang="fr-FR" sz="1400" b="0" kern="1200" dirty="0">
                        <a:solidFill>
                          <a:schemeClr val="tx1"/>
                        </a:solidFill>
                        <a:latin typeface="Calibri Light" panose="020F0302020204030204" pitchFamily="34" charset="0"/>
                        <a:ea typeface="+mn-ea"/>
                        <a:cs typeface="+mn-cs"/>
                      </a:endParaRPr>
                    </a:p>
                  </a:txBody>
                  <a:tcPr/>
                </a:tc>
              </a:tr>
            </a:tbl>
          </a:graphicData>
        </a:graphic>
      </p:graphicFrame>
    </p:spTree>
    <p:extLst>
      <p:ext uri="{BB962C8B-B14F-4D97-AF65-F5344CB8AC3E}">
        <p14:creationId xmlns:p14="http://schemas.microsoft.com/office/powerpoint/2010/main" val="209602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Nombre de personnes sollicitées</a:t>
            </a:r>
            <a:endPar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4512" y="3453101"/>
            <a:ext cx="6096000" cy="3248025"/>
          </a:xfrm>
          <a:prstGeom prst="ellipse">
            <a:avLst/>
          </a:prstGeom>
          <a:ln>
            <a:noFill/>
          </a:ln>
          <a:effectLst>
            <a:softEdge rad="112500"/>
          </a:effectLst>
        </p:spPr>
      </p:pic>
      <p:sp>
        <p:nvSpPr>
          <p:cNvPr id="3" name="Espace réservé du contenu 2"/>
          <p:cNvSpPr>
            <a:spLocks noGrp="1"/>
          </p:cNvSpPr>
          <p:nvPr>
            <p:ph idx="1"/>
          </p:nvPr>
        </p:nvSpPr>
        <p:spPr/>
        <p:txBody>
          <a:bodyPr/>
          <a:lstStyle/>
          <a:p>
            <a:r>
              <a:rPr lang="fr-FR" sz="2800" b="1" dirty="0" smtClean="0">
                <a:solidFill>
                  <a:schemeClr val="tx2">
                    <a:lumMod val="75000"/>
                  </a:schemeClr>
                </a:solidFill>
                <a:effectLst>
                  <a:outerShdw blurRad="38100" dist="38100" dir="2700000" algn="tl">
                    <a:srgbClr val="000000">
                      <a:alpha val="43137"/>
                    </a:srgbClr>
                  </a:outerShdw>
                </a:effectLst>
                <a:latin typeface="Calibri Light" panose="020F0302020204030204" pitchFamily="34" charset="0"/>
              </a:rPr>
              <a:t>Pour répondre au questionnaire : 160</a:t>
            </a:r>
          </a:p>
          <a:p>
            <a:pPr lvl="1"/>
            <a:r>
              <a:rPr lang="fr-FR" sz="2600" dirty="0">
                <a:latin typeface="Calibri Light" panose="020F0302020204030204" pitchFamily="34" charset="0"/>
              </a:rPr>
              <a:t> </a:t>
            </a:r>
            <a:r>
              <a:rPr lang="fr-FR" sz="2400" dirty="0" smtClean="0">
                <a:latin typeface="Calibri Light" panose="020F0302020204030204" pitchFamily="34" charset="0"/>
              </a:rPr>
              <a:t>153 inscrits depuis le site de la Plateforme ESA</a:t>
            </a:r>
          </a:p>
          <a:p>
            <a:pPr lvl="1"/>
            <a:r>
              <a:rPr lang="fr-FR" sz="2400" dirty="0">
                <a:latin typeface="Calibri Light" panose="020F0302020204030204" pitchFamily="34" charset="0"/>
              </a:rPr>
              <a:t> </a:t>
            </a:r>
            <a:r>
              <a:rPr lang="fr-FR" sz="2400" dirty="0" smtClean="0">
                <a:latin typeface="Calibri Light" panose="020F0302020204030204" pitchFamily="34" charset="0"/>
              </a:rPr>
              <a:t>7 inscrits sur place lors de la Journée Plateforme ESA</a:t>
            </a:r>
          </a:p>
          <a:p>
            <a:r>
              <a:rPr lang="fr-FR" sz="28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Période de réponse au questionnaire </a:t>
            </a:r>
            <a:endParaRPr lang="fr-FR" sz="2800"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p>
            <a:pPr lvl="1"/>
            <a:r>
              <a:rPr lang="fr-FR" sz="2400" dirty="0" smtClean="0">
                <a:latin typeface="Calibri Light" panose="020F0302020204030204" pitchFamily="34" charset="0"/>
              </a:rPr>
              <a:t>25/11/2016 – 05/12/2016</a:t>
            </a:r>
          </a:p>
          <a:p>
            <a:pPr lvl="1"/>
            <a:r>
              <a:rPr lang="fr-FR" sz="2400" b="1" dirty="0" smtClean="0">
                <a:latin typeface="Calibri Light" panose="020F0302020204030204" pitchFamily="34" charset="0"/>
              </a:rPr>
              <a:t>Relance</a:t>
            </a:r>
            <a:r>
              <a:rPr lang="fr-FR" sz="2400" dirty="0" smtClean="0">
                <a:latin typeface="Calibri Light" panose="020F0302020204030204" pitchFamily="34" charset="0"/>
              </a:rPr>
              <a:t> : 01/12/2016</a:t>
            </a:r>
            <a:endParaRPr lang="fr-FR" sz="2400" dirty="0">
              <a:latin typeface="Calibri Light" panose="020F0302020204030204" pitchFamily="34" charset="0"/>
            </a:endParaRPr>
          </a:p>
        </p:txBody>
      </p:sp>
    </p:spTree>
    <p:extLst>
      <p:ext uri="{BB962C8B-B14F-4D97-AF65-F5344CB8AC3E}">
        <p14:creationId xmlns:p14="http://schemas.microsoft.com/office/powerpoint/2010/main" val="1810913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Nombre de répondants</a:t>
            </a:r>
            <a:endPar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endParaRPr>
          </a:p>
        </p:txBody>
      </p:sp>
      <p:sp>
        <p:nvSpPr>
          <p:cNvPr id="3" name="Espace réservé du contenu 2"/>
          <p:cNvSpPr>
            <a:spLocks noGrp="1"/>
          </p:cNvSpPr>
          <p:nvPr>
            <p:ph idx="1"/>
          </p:nvPr>
        </p:nvSpPr>
        <p:spPr>
          <a:xfrm>
            <a:off x="467544" y="1600200"/>
            <a:ext cx="8640960" cy="4525963"/>
          </a:xfrm>
        </p:spPr>
        <p:txBody>
          <a:bodyPr/>
          <a:lstStyle/>
          <a:p>
            <a:r>
              <a:rPr lang="fr-FR" sz="2800" b="1" dirty="0" smtClean="0">
                <a:solidFill>
                  <a:schemeClr val="accent6">
                    <a:lumMod val="75000"/>
                  </a:schemeClr>
                </a:solidFill>
                <a:effectLst>
                  <a:outerShdw blurRad="38100" dist="38100" dir="2700000" algn="tl">
                    <a:srgbClr val="000000">
                      <a:alpha val="43137"/>
                    </a:srgbClr>
                  </a:outerShdw>
                </a:effectLst>
                <a:latin typeface="Calibri Light" panose="020F0302020204030204" pitchFamily="34" charset="0"/>
              </a:rPr>
              <a:t>Nombre de répondants : </a:t>
            </a:r>
            <a:r>
              <a:rPr lang="fr-FR" sz="28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76 / 127 participants = 60 %</a:t>
            </a:r>
          </a:p>
          <a:p>
            <a:pPr marL="0" indent="0" algn="r">
              <a:buNone/>
            </a:pPr>
            <a:endParaRPr lang="fr-FR" b="1" dirty="0">
              <a:solidFill>
                <a:srgbClr val="FF0000"/>
              </a:solidFill>
              <a:effectLst>
                <a:outerShdw blurRad="38100" dist="38100" dir="2700000" algn="tl">
                  <a:srgbClr val="000000">
                    <a:alpha val="43137"/>
                  </a:srgbClr>
                </a:outerShdw>
              </a:effectLst>
              <a:latin typeface="Calibri Light" panose="020F0302020204030204" pitchFamily="34" charset="0"/>
            </a:endParaRPr>
          </a:p>
          <a:p>
            <a:pPr marL="0" indent="0" algn="r">
              <a:buNone/>
            </a:pPr>
            <a:endParaRPr lang="fr-FR" b="1" dirty="0" smtClean="0">
              <a:solidFill>
                <a:srgbClr val="FF0000"/>
              </a:solidFill>
              <a:effectLst>
                <a:outerShdw blurRad="38100" dist="38100" dir="2700000" algn="tl">
                  <a:srgbClr val="000000">
                    <a:alpha val="43137"/>
                  </a:srgbClr>
                </a:outerShdw>
              </a:effectLst>
              <a:latin typeface="Calibri Light" panose="020F0302020204030204" pitchFamily="34" charset="0"/>
            </a:endParaRPr>
          </a:p>
          <a:p>
            <a:pPr lvl="4">
              <a:buClr>
                <a:srgbClr val="FF0000"/>
              </a:buClr>
            </a:pPr>
            <a:endParaRPr lang="fr-FR" dirty="0" smtClean="0">
              <a:solidFill>
                <a:schemeClr val="tx2">
                  <a:lumMod val="75000"/>
                </a:schemeClr>
              </a:solidFill>
              <a:latin typeface="Calibri Light" panose="020F0302020204030204" pitchFamily="34" charset="0"/>
            </a:endParaRPr>
          </a:p>
          <a:p>
            <a:pPr lvl="4">
              <a:buClr>
                <a:srgbClr val="FF0000"/>
              </a:buClr>
            </a:pPr>
            <a:endParaRPr lang="fr-FR" dirty="0">
              <a:solidFill>
                <a:schemeClr val="tx2">
                  <a:lumMod val="75000"/>
                </a:schemeClr>
              </a:solidFill>
              <a:latin typeface="Calibri Light" panose="020F0302020204030204" pitchFamily="34" charset="0"/>
            </a:endParaRPr>
          </a:p>
          <a:p>
            <a:pPr lvl="4">
              <a:buClr>
                <a:srgbClr val="FF0000"/>
              </a:buClr>
            </a:pPr>
            <a:r>
              <a:rPr lang="fr-FR" dirty="0" smtClean="0">
                <a:solidFill>
                  <a:schemeClr val="tx2">
                    <a:lumMod val="75000"/>
                  </a:schemeClr>
                </a:solidFill>
                <a:latin typeface="Calibri Light" panose="020F0302020204030204" pitchFamily="34" charset="0"/>
              </a:rPr>
              <a:t> </a:t>
            </a:r>
            <a:r>
              <a:rPr lang="fr-FR" b="1" dirty="0" smtClean="0">
                <a:solidFill>
                  <a:srgbClr val="FF0000"/>
                </a:solidFill>
                <a:latin typeface="Calibri Light" panose="020F0302020204030204" pitchFamily="34" charset="0"/>
              </a:rPr>
              <a:t>51 Femmes</a:t>
            </a:r>
          </a:p>
          <a:p>
            <a:pPr lvl="4"/>
            <a:r>
              <a:rPr lang="fr-FR" b="1" dirty="0" smtClean="0">
                <a:latin typeface="Calibri Light" panose="020F0302020204030204" pitchFamily="34" charset="0"/>
              </a:rPr>
              <a:t>25 Hommes</a:t>
            </a:r>
            <a:endParaRPr lang="fr-FR" b="1" dirty="0">
              <a:latin typeface="Calibri Light" panose="020F0302020204030204" pitchFamily="34" charset="0"/>
            </a:endParaRPr>
          </a:p>
        </p:txBody>
      </p:sp>
      <p:graphicFrame>
        <p:nvGraphicFramePr>
          <p:cNvPr id="4" name="Graphique 3"/>
          <p:cNvGraphicFramePr>
            <a:graphicFrameLocks/>
          </p:cNvGraphicFramePr>
          <p:nvPr>
            <p:extLst>
              <p:ext uri="{D42A27DB-BD31-4B8C-83A1-F6EECF244321}">
                <p14:modId xmlns:p14="http://schemas.microsoft.com/office/powerpoint/2010/main" val="1344882259"/>
              </p:ext>
            </p:extLst>
          </p:nvPr>
        </p:nvGraphicFramePr>
        <p:xfrm>
          <a:off x="4211960" y="3789040"/>
          <a:ext cx="4657725" cy="27432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7935" y="2431727"/>
            <a:ext cx="3048001" cy="1357313"/>
          </a:xfrm>
          <a:prstGeom prst="rect">
            <a:avLst/>
          </a:prstGeom>
        </p:spPr>
      </p:pic>
    </p:spTree>
    <p:extLst>
      <p:ext uri="{BB962C8B-B14F-4D97-AF65-F5344CB8AC3E}">
        <p14:creationId xmlns:p14="http://schemas.microsoft.com/office/powerpoint/2010/main" val="1154754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9696" y="274638"/>
            <a:ext cx="8686800" cy="1143000"/>
          </a:xfrm>
        </p:spPr>
        <p:txBody>
          <a:bodyPr>
            <a:normAutofit fontScale="90000"/>
          </a:bodyPr>
          <a:lstStyle/>
          <a:p>
            <a:r>
              <a:rPr lang="fr-FR" dirty="0" smtClean="0">
                <a:solidFill>
                  <a:schemeClr val="tx2">
                    <a:lumMod val="75000"/>
                  </a:schemeClr>
                </a:solidFill>
                <a:effectLst>
                  <a:outerShdw blurRad="38100" dist="38100" dir="2700000" algn="tl">
                    <a:srgbClr val="000000">
                      <a:alpha val="43137"/>
                    </a:srgbClr>
                  </a:outerShdw>
                </a:effectLst>
                <a:latin typeface="Berlin Sans FB Demi" panose="020E0802020502020306" pitchFamily="34" charset="0"/>
              </a:rPr>
              <a:t>Quel est votre degré de satisfaction concernant l’</a:t>
            </a:r>
            <a:r>
              <a:rPr lang="fr-FR"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organisation</a:t>
            </a:r>
            <a:r>
              <a:rPr lang="fr-FR" dirty="0" smtClean="0">
                <a:solidFill>
                  <a:schemeClr val="tx2">
                    <a:lumMod val="75000"/>
                  </a:schemeClr>
                </a:solidFill>
                <a:effectLst>
                  <a:outerShdw blurRad="38100" dist="38100" dir="2700000" algn="tl">
                    <a:srgbClr val="000000">
                      <a:alpha val="43137"/>
                    </a:srgbClr>
                  </a:outerShdw>
                </a:effectLst>
                <a:latin typeface="Berlin Sans FB Demi" panose="020E0802020502020306" pitchFamily="34" charset="0"/>
              </a:rPr>
              <a:t>?</a:t>
            </a:r>
            <a:endParaRPr lang="fr-FR" dirty="0">
              <a:solidFill>
                <a:schemeClr val="tx2">
                  <a:lumMod val="75000"/>
                </a:schemeClr>
              </a:solidFill>
              <a:effectLst>
                <a:outerShdw blurRad="38100" dist="38100" dir="2700000" algn="tl">
                  <a:srgbClr val="000000">
                    <a:alpha val="43137"/>
                  </a:srgbClr>
                </a:outerShdw>
              </a:effectLst>
              <a:latin typeface="Berlin Sans FB Demi" panose="020E0802020502020306" pitchFamily="34" charset="0"/>
            </a:endParaRPr>
          </a:p>
        </p:txBody>
      </p:sp>
      <p:graphicFrame>
        <p:nvGraphicFramePr>
          <p:cNvPr id="5" name="Graphique 4"/>
          <p:cNvGraphicFramePr>
            <a:graphicFrameLocks/>
          </p:cNvGraphicFramePr>
          <p:nvPr>
            <p:extLst>
              <p:ext uri="{D42A27DB-BD31-4B8C-83A1-F6EECF244321}">
                <p14:modId xmlns:p14="http://schemas.microsoft.com/office/powerpoint/2010/main" val="3536929744"/>
              </p:ext>
            </p:extLst>
          </p:nvPr>
        </p:nvGraphicFramePr>
        <p:xfrm>
          <a:off x="138615" y="1988840"/>
          <a:ext cx="9036496"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2120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57808"/>
            <a:ext cx="8712968" cy="1143000"/>
          </a:xfrm>
        </p:spPr>
        <p:txBody>
          <a:bodyPr>
            <a:normAutofit fontScale="90000"/>
          </a:bodyPr>
          <a:lstStyle/>
          <a:p>
            <a:r>
              <a:rPr lang="fr-FR" dirty="0">
                <a:solidFill>
                  <a:schemeClr val="tx2">
                    <a:lumMod val="75000"/>
                  </a:schemeClr>
                </a:solidFill>
                <a:effectLst>
                  <a:outerShdw blurRad="38100" dist="38100" dir="2700000" algn="tl">
                    <a:srgbClr val="000000">
                      <a:alpha val="43137"/>
                    </a:srgbClr>
                  </a:outerShdw>
                </a:effectLst>
                <a:latin typeface="Berlin Sans FB Demi" panose="020E0802020502020306" pitchFamily="34" charset="0"/>
              </a:rPr>
              <a:t>Quel est votre degré de satisfaction concernant le </a:t>
            </a:r>
            <a:r>
              <a:rPr lang="fr-FR"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contenu</a:t>
            </a:r>
            <a:r>
              <a:rPr lang="fr-FR" dirty="0">
                <a:solidFill>
                  <a:schemeClr val="tx2">
                    <a:lumMod val="75000"/>
                  </a:schemeClr>
                </a:solidFill>
                <a:effectLst>
                  <a:outerShdw blurRad="38100" dist="38100" dir="2700000" algn="tl">
                    <a:srgbClr val="000000">
                      <a:alpha val="43137"/>
                    </a:srgbClr>
                  </a:outerShdw>
                </a:effectLst>
                <a:latin typeface="Berlin Sans FB Demi" panose="020E0802020502020306" pitchFamily="34" charset="0"/>
              </a:rPr>
              <a:t> ?</a:t>
            </a:r>
            <a:r>
              <a:rPr lang="fr-FR" dirty="0">
                <a:effectLst>
                  <a:outerShdw blurRad="38100" dist="38100" dir="2700000" algn="tl">
                    <a:srgbClr val="000000">
                      <a:alpha val="43137"/>
                    </a:srgbClr>
                  </a:outerShdw>
                </a:effectLst>
              </a:rPr>
              <a:t/>
            </a:r>
            <a:br>
              <a:rPr lang="fr-FR" dirty="0">
                <a:effectLst>
                  <a:outerShdw blurRad="38100" dist="38100" dir="2700000" algn="tl">
                    <a:srgbClr val="000000">
                      <a:alpha val="43137"/>
                    </a:srgbClr>
                  </a:outerShdw>
                </a:effectLst>
              </a:rPr>
            </a:br>
            <a:endParaRPr lang="fr-FR" dirty="0">
              <a:effectLst>
                <a:outerShdw blurRad="38100" dist="38100" dir="2700000" algn="tl">
                  <a:srgbClr val="000000">
                    <a:alpha val="43137"/>
                  </a:srgbClr>
                </a:outerShdw>
              </a:effectLst>
            </a:endParaRPr>
          </a:p>
        </p:txBody>
      </p:sp>
      <p:graphicFrame>
        <p:nvGraphicFramePr>
          <p:cNvPr id="5" name="Graphique 4"/>
          <p:cNvGraphicFramePr>
            <a:graphicFrameLocks/>
          </p:cNvGraphicFramePr>
          <p:nvPr>
            <p:extLst>
              <p:ext uri="{D42A27DB-BD31-4B8C-83A1-F6EECF244321}">
                <p14:modId xmlns:p14="http://schemas.microsoft.com/office/powerpoint/2010/main" val="2948333588"/>
              </p:ext>
            </p:extLst>
          </p:nvPr>
        </p:nvGraphicFramePr>
        <p:xfrm>
          <a:off x="179512" y="1988840"/>
          <a:ext cx="8964488" cy="4100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2018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629816"/>
            <a:ext cx="8928992" cy="1143000"/>
          </a:xfrm>
        </p:spPr>
        <p:txBody>
          <a:bodyPr>
            <a:normAutofit fontScale="90000"/>
          </a:bodyPr>
          <a:lstStyle/>
          <a:p>
            <a:r>
              <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Avez-vous des </a:t>
            </a:r>
            <a:r>
              <a:rPr lang="fr-FR" dirty="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suggestions afin d’améliorer les journées Plateforme </a:t>
            </a:r>
            <a:r>
              <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t>
            </a:r>
            <a:br>
              <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br>
            <a:endPar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endParaRPr>
          </a:p>
        </p:txBody>
      </p:sp>
      <p:graphicFrame>
        <p:nvGraphicFramePr>
          <p:cNvPr id="4" name="Graphique 3"/>
          <p:cNvGraphicFramePr>
            <a:graphicFrameLocks/>
          </p:cNvGraphicFramePr>
          <p:nvPr>
            <p:extLst>
              <p:ext uri="{D42A27DB-BD31-4B8C-83A1-F6EECF244321}">
                <p14:modId xmlns:p14="http://schemas.microsoft.com/office/powerpoint/2010/main" val="3358160039"/>
              </p:ext>
            </p:extLst>
          </p:nvPr>
        </p:nvGraphicFramePr>
        <p:xfrm>
          <a:off x="971600" y="2132856"/>
          <a:ext cx="6984776" cy="32434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5491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008" y="620688"/>
            <a:ext cx="9036496" cy="1143000"/>
          </a:xfrm>
        </p:spPr>
        <p:txBody>
          <a:bodyPr>
            <a:noAutofit/>
          </a:bodyPr>
          <a:lstStyle/>
          <a:p>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Avez-vous des </a:t>
            </a:r>
            <a:r>
              <a:rPr lang="fr-FR" sz="2800"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suggestions afin d’améliorer les journées Plateforme </a:t>
            </a:r>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 </a:t>
            </a:r>
            <a:r>
              <a:rPr lang="fr-FR" dirty="0">
                <a:solidFill>
                  <a:schemeClr val="accent1">
                    <a:lumMod val="50000"/>
                  </a:schemeClr>
                </a:solidFill>
                <a:effectLst>
                  <a:outerShdw blurRad="38100" dist="38100" dir="2700000" algn="tl">
                    <a:srgbClr val="000000">
                      <a:alpha val="43137"/>
                    </a:srgbClr>
                  </a:outerShdw>
                </a:effectLst>
              </a:rPr>
              <a:t/>
            </a:r>
            <a:br>
              <a:rPr lang="fr-FR" dirty="0">
                <a:solidFill>
                  <a:schemeClr val="accent1">
                    <a:lumMod val="50000"/>
                  </a:schemeClr>
                </a:solidFill>
                <a:effectLst>
                  <a:outerShdw blurRad="38100" dist="38100" dir="2700000" algn="tl">
                    <a:srgbClr val="000000">
                      <a:alpha val="43137"/>
                    </a:srgbClr>
                  </a:outerShdw>
                </a:effectLst>
              </a:rPr>
            </a:br>
            <a:endParaRPr lang="fr-FR" dirty="0">
              <a:solidFill>
                <a:schemeClr val="accent1">
                  <a:lumMod val="50000"/>
                </a:schemeClr>
              </a:solidFill>
              <a:effectLst>
                <a:outerShdw blurRad="38100" dist="38100" dir="2700000" algn="tl">
                  <a:srgbClr val="000000">
                    <a:alpha val="43137"/>
                  </a:srgbClr>
                </a:outerShdw>
              </a:effectLst>
            </a:endParaRPr>
          </a:p>
        </p:txBody>
      </p:sp>
      <p:graphicFrame>
        <p:nvGraphicFramePr>
          <p:cNvPr id="4" name="Tableau 3"/>
          <p:cNvGraphicFramePr>
            <a:graphicFrameLocks noGrp="1"/>
          </p:cNvGraphicFramePr>
          <p:nvPr>
            <p:extLst>
              <p:ext uri="{D42A27DB-BD31-4B8C-83A1-F6EECF244321}">
                <p14:modId xmlns:p14="http://schemas.microsoft.com/office/powerpoint/2010/main" val="2518564057"/>
              </p:ext>
            </p:extLst>
          </p:nvPr>
        </p:nvGraphicFramePr>
        <p:xfrm>
          <a:off x="179512" y="1628801"/>
          <a:ext cx="8784976" cy="4662873"/>
        </p:xfrm>
        <a:graphic>
          <a:graphicData uri="http://schemas.openxmlformats.org/drawingml/2006/table">
            <a:tbl>
              <a:tblPr firstRow="1" bandRow="1">
                <a:tableStyleId>{3B4B98B0-60AC-42C2-AFA5-B58CD77FA1E5}</a:tableStyleId>
              </a:tblPr>
              <a:tblGrid>
                <a:gridCol w="552958"/>
                <a:gridCol w="8232018"/>
              </a:tblGrid>
              <a:tr h="486410">
                <a:tc>
                  <a:txBody>
                    <a:bodyPr/>
                    <a:lstStyle/>
                    <a:p>
                      <a:pPr algn="just"/>
                      <a:r>
                        <a:rPr lang="fr-FR" sz="16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1</a:t>
                      </a:r>
                      <a:endParaRPr lang="fr-FR" sz="1600" b="1" dirty="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txBody>
                  <a:tcPr marL="124530" marR="124530" marT="62265" marB="62265"/>
                </a:tc>
                <a:tc>
                  <a:txBody>
                    <a:bodyPr/>
                    <a:lstStyle/>
                    <a:p>
                      <a:pPr algn="just"/>
                      <a:r>
                        <a:rPr lang="fr-FR" sz="1600" b="0" dirty="0" smtClean="0">
                          <a:latin typeface="Calibri Light" panose="020F0302020204030204" pitchFamily="34" charset="0"/>
                        </a:rPr>
                        <a:t>Sans doute un peu plus illustrer la diversité de l'origine des contributions</a:t>
                      </a:r>
                      <a:endParaRPr lang="fr-FR" sz="1600" b="0" dirty="0">
                        <a:latin typeface="Calibri Light" panose="020F0302020204030204" pitchFamily="34" charset="0"/>
                      </a:endParaRPr>
                    </a:p>
                  </a:txBody>
                  <a:tcPr marL="124530" marR="124530" marT="62265" marB="62265"/>
                </a:tc>
              </a:tr>
              <a:tr h="689562">
                <a:tc>
                  <a:txBody>
                    <a:bodyPr/>
                    <a:lstStyle/>
                    <a:p>
                      <a:r>
                        <a:rPr lang="fr-FR" sz="16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2</a:t>
                      </a:r>
                      <a:endParaRPr lang="fr-FR" sz="1600" b="1" dirty="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txBody>
                  <a:tcPr marL="124530" marR="124530" marT="62265" marB="62265"/>
                </a:tc>
                <a:tc>
                  <a:txBody>
                    <a:bodyPr/>
                    <a:lstStyle/>
                    <a:p>
                      <a:pPr algn="just"/>
                      <a:r>
                        <a:rPr lang="fr-FR" sz="1600" dirty="0" smtClean="0">
                          <a:latin typeface="Calibri Light" panose="020F0302020204030204" pitchFamily="34" charset="0"/>
                        </a:rPr>
                        <a:t>Salle permettant de brancher son ordinateur et tablette un peu plus grande permettant de prendre des notes avec ordinateur</a:t>
                      </a:r>
                      <a:endParaRPr lang="fr-FR" sz="1600" dirty="0">
                        <a:latin typeface="Calibri Light" panose="020F0302020204030204" pitchFamily="34" charset="0"/>
                      </a:endParaRPr>
                    </a:p>
                  </a:txBody>
                  <a:tcPr marL="124530" marR="124530" marT="62265" marB="62265"/>
                </a:tc>
              </a:tr>
              <a:tr h="689562">
                <a:tc>
                  <a:txBody>
                    <a:bodyPr/>
                    <a:lstStyle/>
                    <a:p>
                      <a:r>
                        <a:rPr lang="fr-FR" sz="16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3</a:t>
                      </a:r>
                      <a:endParaRPr lang="fr-FR" sz="1600" b="1" dirty="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txBody>
                  <a:tcPr marL="124530" marR="124530" marT="62265" marB="62265"/>
                </a:tc>
                <a:tc>
                  <a:txBody>
                    <a:bodyPr/>
                    <a:lstStyle/>
                    <a:p>
                      <a:pPr algn="just"/>
                      <a:r>
                        <a:rPr lang="fr-FR" sz="1600" dirty="0" smtClean="0">
                          <a:latin typeface="Calibri Light" panose="020F0302020204030204" pitchFamily="34" charset="0"/>
                        </a:rPr>
                        <a:t>Accueil plus consistant que seulement du café</a:t>
                      </a:r>
                    </a:p>
                    <a:p>
                      <a:pPr algn="just"/>
                      <a:r>
                        <a:rPr lang="fr-FR" sz="1600" dirty="0" smtClean="0">
                          <a:latin typeface="Calibri Light" panose="020F0302020204030204" pitchFamily="34" charset="0"/>
                        </a:rPr>
                        <a:t>Quand on se lève à 5h du matin pour venir à Paris, on a un petit creux en arrivant !</a:t>
                      </a:r>
                      <a:endParaRPr lang="fr-FR" sz="1600" dirty="0">
                        <a:latin typeface="Calibri Light" panose="020F0302020204030204" pitchFamily="34" charset="0"/>
                      </a:endParaRPr>
                    </a:p>
                  </a:txBody>
                  <a:tcPr marL="124530" marR="124530" marT="62265" marB="62265"/>
                </a:tc>
              </a:tr>
              <a:tr h="1446833">
                <a:tc>
                  <a:txBody>
                    <a:bodyPr/>
                    <a:lstStyle/>
                    <a:p>
                      <a:r>
                        <a:rPr lang="fr-FR" sz="16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4</a:t>
                      </a:r>
                      <a:endParaRPr lang="fr-FR" sz="1600" b="1" dirty="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txBody>
                  <a:tcPr marL="124530" marR="124530" marT="62265" marB="62265"/>
                </a:tc>
                <a:tc>
                  <a:txBody>
                    <a:bodyPr/>
                    <a:lstStyle/>
                    <a:p>
                      <a:pPr algn="just" fontAlgn="b"/>
                      <a:r>
                        <a:rPr lang="fr-FR" sz="1600" u="none" strike="noStrike" dirty="0" smtClean="0">
                          <a:effectLst/>
                          <a:latin typeface="Calibri Light" panose="020F0302020204030204" pitchFamily="34" charset="0"/>
                        </a:rPr>
                        <a:t>PB d'interopérabilité top-down et </a:t>
                      </a:r>
                      <a:r>
                        <a:rPr lang="fr-FR" sz="1600" u="none" strike="noStrike" dirty="0" err="1" smtClean="0">
                          <a:effectLst/>
                          <a:latin typeface="Calibri Light" panose="020F0302020204030204" pitchFamily="34" charset="0"/>
                        </a:rPr>
                        <a:t>bottom</a:t>
                      </a:r>
                      <a:r>
                        <a:rPr lang="fr-FR" sz="1600" u="none" strike="noStrike" dirty="0" smtClean="0">
                          <a:effectLst/>
                          <a:latin typeface="Calibri Light" panose="020F0302020204030204" pitchFamily="34" charset="0"/>
                        </a:rPr>
                        <a:t>-up du local vers la région, le pays puis entre pays</a:t>
                      </a:r>
                    </a:p>
                    <a:p>
                      <a:pPr algn="just" fontAlgn="b"/>
                      <a:r>
                        <a:rPr lang="fr-FR" sz="1600" u="none" strike="noStrike" dirty="0" smtClean="0">
                          <a:effectLst/>
                          <a:latin typeface="Calibri Light" panose="020F0302020204030204" pitchFamily="34" charset="0"/>
                        </a:rPr>
                        <a:t>Facilitateurs de la VSI</a:t>
                      </a:r>
                    </a:p>
                    <a:p>
                      <a:pPr algn="just" fontAlgn="b"/>
                      <a:r>
                        <a:rPr lang="fr-FR" sz="1600" u="none" strike="noStrike" dirty="0" err="1" smtClean="0">
                          <a:effectLst/>
                          <a:latin typeface="Calibri Light" panose="020F0302020204030204" pitchFamily="34" charset="0"/>
                        </a:rPr>
                        <a:t>Think</a:t>
                      </a:r>
                      <a:r>
                        <a:rPr lang="fr-FR" sz="1600" u="none" strike="noStrike" dirty="0" smtClean="0">
                          <a:effectLst/>
                          <a:latin typeface="Calibri Light" panose="020F0302020204030204" pitchFamily="34" charset="0"/>
                        </a:rPr>
                        <a:t> tank pour prospectives, améliorations et autres priorités a venir en fonction de chaque acteur présent et de qu'il peut/veut apporter, soit ouvrir les débats a une communauté plus grande pour aider à accélérer le temps</a:t>
                      </a:r>
                      <a:endParaRPr lang="fr-FR" sz="1600" b="0" i="0" u="none" strike="noStrike" dirty="0">
                        <a:effectLst/>
                        <a:latin typeface="Calibri Light" panose="020F0302020204030204" pitchFamily="34" charset="0"/>
                      </a:endParaRPr>
                    </a:p>
                  </a:txBody>
                  <a:tcPr marL="12972" marR="12972" marT="12972" marB="0"/>
                </a:tc>
              </a:tr>
              <a:tr h="864096">
                <a:tc>
                  <a:txBody>
                    <a:bodyPr/>
                    <a:lstStyle/>
                    <a:p>
                      <a:r>
                        <a:rPr lang="fr-FR" sz="16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5</a:t>
                      </a:r>
                      <a:endParaRPr lang="fr-FR" sz="1600" b="1" dirty="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txBody>
                  <a:tcPr marL="124530" marR="124530" marT="62265" marB="62265"/>
                </a:tc>
                <a:tc>
                  <a:txBody>
                    <a:bodyPr/>
                    <a:lstStyle/>
                    <a:p>
                      <a:pPr algn="just"/>
                      <a:r>
                        <a:rPr lang="fr-FR" sz="1600" dirty="0" smtClean="0">
                          <a:latin typeface="Calibri Light" panose="020F0302020204030204" pitchFamily="34" charset="0"/>
                        </a:rPr>
                        <a:t>Pouvoir aller plus en profondeur sur les sujets (</a:t>
                      </a:r>
                      <a:r>
                        <a:rPr lang="fr-FR" sz="1600" dirty="0" err="1" smtClean="0">
                          <a:latin typeface="Calibri Light" panose="020F0302020204030204" pitchFamily="34" charset="0"/>
                        </a:rPr>
                        <a:t>méthodo</a:t>
                      </a:r>
                      <a:r>
                        <a:rPr lang="fr-FR" sz="1600" dirty="0" smtClean="0">
                          <a:latin typeface="Calibri Light" panose="020F0302020204030204" pitchFamily="34" charset="0"/>
                        </a:rPr>
                        <a:t>., etc.) quitte à en mettre moins. Mais je suppose que tout le monde ne pense pas la même chose là-dessus. Essayer alors une partie en atelier ? ?</a:t>
                      </a:r>
                      <a:endParaRPr lang="fr-FR" sz="1600" dirty="0">
                        <a:latin typeface="Calibri Light" panose="020F0302020204030204" pitchFamily="34" charset="0"/>
                      </a:endParaRPr>
                    </a:p>
                  </a:txBody>
                  <a:tcPr marL="124530" marR="124530" marT="62265" marB="62265"/>
                </a:tc>
              </a:tr>
              <a:tr h="486410">
                <a:tc>
                  <a:txBody>
                    <a:bodyPr/>
                    <a:lstStyle/>
                    <a:p>
                      <a:r>
                        <a:rPr lang="fr-FR" sz="1600" b="1" dirty="0" smtClean="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rPr>
                        <a:t>6</a:t>
                      </a:r>
                      <a:endParaRPr lang="fr-FR" sz="1600" b="1" dirty="0">
                        <a:solidFill>
                          <a:schemeClr val="accent1">
                            <a:lumMod val="50000"/>
                          </a:schemeClr>
                        </a:solidFill>
                        <a:effectLst>
                          <a:outerShdw blurRad="38100" dist="38100" dir="2700000" algn="tl">
                            <a:srgbClr val="000000">
                              <a:alpha val="43137"/>
                            </a:srgbClr>
                          </a:outerShdw>
                        </a:effectLst>
                        <a:latin typeface="Calibri Light" panose="020F0302020204030204" pitchFamily="34" charset="0"/>
                      </a:endParaRPr>
                    </a:p>
                  </a:txBody>
                  <a:tcPr marL="124530" marR="124530" marT="62265" marB="62265"/>
                </a:tc>
                <a:tc>
                  <a:txBody>
                    <a:bodyPr/>
                    <a:lstStyle/>
                    <a:p>
                      <a:pPr algn="just"/>
                      <a:r>
                        <a:rPr lang="fr-FR" sz="1600" dirty="0" smtClean="0">
                          <a:latin typeface="Calibri Light" panose="020F0302020204030204" pitchFamily="34" charset="0"/>
                        </a:rPr>
                        <a:t>Ajouter une table ronde sur des thématiques spécifiques</a:t>
                      </a:r>
                      <a:endParaRPr lang="fr-FR" sz="1600" dirty="0">
                        <a:latin typeface="Calibri Light" panose="020F0302020204030204" pitchFamily="34" charset="0"/>
                      </a:endParaRPr>
                    </a:p>
                  </a:txBody>
                  <a:tcPr marL="124530" marR="124530" marT="62265" marB="62265"/>
                </a:tc>
              </a:tr>
            </a:tbl>
          </a:graphicData>
        </a:graphic>
      </p:graphicFrame>
    </p:spTree>
    <p:extLst>
      <p:ext uri="{BB962C8B-B14F-4D97-AF65-F5344CB8AC3E}">
        <p14:creationId xmlns:p14="http://schemas.microsoft.com/office/powerpoint/2010/main" val="1977575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008" y="620688"/>
            <a:ext cx="9036496" cy="1143000"/>
          </a:xfrm>
        </p:spPr>
        <p:txBody>
          <a:bodyPr>
            <a:noAutofit/>
          </a:bodyPr>
          <a:lstStyle/>
          <a:p>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Avez-vous des </a:t>
            </a:r>
            <a:r>
              <a:rPr lang="fr-FR" sz="2800"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suggestions afin d’améliorer les journées Plateforme </a:t>
            </a:r>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 [</a:t>
            </a:r>
            <a:r>
              <a:rPr lang="fr-FR" sz="2800" dirty="0" smtClean="0">
                <a:solidFill>
                  <a:schemeClr val="accent6">
                    <a:lumMod val="75000"/>
                  </a:schemeClr>
                </a:solidFill>
                <a:effectLst>
                  <a:outerShdw blurRad="38100" dist="38100" dir="2700000" algn="tl">
                    <a:srgbClr val="000000">
                      <a:alpha val="43137"/>
                    </a:srgbClr>
                  </a:outerShdw>
                </a:effectLst>
                <a:latin typeface="Berlin Sans FB Demi" panose="020E0802020502020306" pitchFamily="34" charset="0"/>
              </a:rPr>
              <a:t>suite</a:t>
            </a:r>
            <a:r>
              <a:rPr lang="fr-FR" sz="2800" dirty="0" smtClean="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t>
            </a:r>
            <a:r>
              <a:rPr lang="fr-FR" dirty="0">
                <a:solidFill>
                  <a:schemeClr val="accent1">
                    <a:lumMod val="50000"/>
                  </a:schemeClr>
                </a:solidFill>
                <a:effectLst>
                  <a:outerShdw blurRad="38100" dist="38100" dir="2700000" algn="tl">
                    <a:srgbClr val="000000">
                      <a:alpha val="43137"/>
                    </a:srgbClr>
                  </a:outerShdw>
                </a:effectLst>
              </a:rPr>
              <a:t/>
            </a:r>
            <a:br>
              <a:rPr lang="fr-FR" dirty="0">
                <a:solidFill>
                  <a:schemeClr val="accent1">
                    <a:lumMod val="50000"/>
                  </a:schemeClr>
                </a:solidFill>
                <a:effectLst>
                  <a:outerShdw blurRad="38100" dist="38100" dir="2700000" algn="tl">
                    <a:srgbClr val="000000">
                      <a:alpha val="43137"/>
                    </a:srgbClr>
                  </a:outerShdw>
                </a:effectLst>
              </a:rPr>
            </a:br>
            <a:endParaRPr lang="fr-FR" dirty="0">
              <a:solidFill>
                <a:schemeClr val="accent1">
                  <a:lumMod val="50000"/>
                </a:schemeClr>
              </a:solidFill>
              <a:effectLst>
                <a:outerShdw blurRad="38100" dist="38100" dir="2700000" algn="tl">
                  <a:srgbClr val="000000">
                    <a:alpha val="43137"/>
                  </a:srgbClr>
                </a:outerShdw>
              </a:effectLst>
            </a:endParaRPr>
          </a:p>
        </p:txBody>
      </p:sp>
      <p:graphicFrame>
        <p:nvGraphicFramePr>
          <p:cNvPr id="5" name="Tableau 4"/>
          <p:cNvGraphicFramePr>
            <a:graphicFrameLocks noGrp="1"/>
          </p:cNvGraphicFramePr>
          <p:nvPr>
            <p:extLst>
              <p:ext uri="{D42A27DB-BD31-4B8C-83A1-F6EECF244321}">
                <p14:modId xmlns:p14="http://schemas.microsoft.com/office/powerpoint/2010/main" val="3671591124"/>
              </p:ext>
            </p:extLst>
          </p:nvPr>
        </p:nvGraphicFramePr>
        <p:xfrm>
          <a:off x="107504" y="1556792"/>
          <a:ext cx="8928992" cy="4987070"/>
        </p:xfrm>
        <a:graphic>
          <a:graphicData uri="http://schemas.openxmlformats.org/drawingml/2006/table">
            <a:tbl>
              <a:tblPr firstRow="1" bandRow="1">
                <a:tableStyleId>{3B4B98B0-60AC-42C2-AFA5-B58CD77FA1E5}</a:tableStyleId>
              </a:tblPr>
              <a:tblGrid>
                <a:gridCol w="562021"/>
                <a:gridCol w="8366971"/>
              </a:tblGrid>
              <a:tr h="720080">
                <a:tc>
                  <a:txBody>
                    <a:bodyPr/>
                    <a:lstStyle/>
                    <a:p>
                      <a:pPr algn="just"/>
                      <a:r>
                        <a:rPr lang="fr-FR" sz="1600" b="0" dirty="0" smtClean="0">
                          <a:solidFill>
                            <a:schemeClr val="accent1">
                              <a:lumMod val="50000"/>
                            </a:schemeClr>
                          </a:solidFill>
                          <a:effectLst/>
                        </a:rPr>
                        <a:t>7</a:t>
                      </a:r>
                      <a:endParaRPr lang="fr-FR" sz="1600" b="0" dirty="0">
                        <a:solidFill>
                          <a:schemeClr val="accent1">
                            <a:lumMod val="50000"/>
                          </a:schemeClr>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Avoir le programme ou au moins une prévision du contenu (grands thèmes) plus tôt, cela permet de mieux s'organiser en amont pour diffuser au mieux l'information</a:t>
                      </a:r>
                    </a:p>
                  </a:txBody>
                  <a:tcPr/>
                </a:tc>
              </a:tr>
              <a:tr h="564344">
                <a:tc>
                  <a:txBody>
                    <a:bodyPr/>
                    <a:lstStyle/>
                    <a:p>
                      <a:pPr algn="just"/>
                      <a:r>
                        <a:rPr lang="fr-FR" sz="1600" b="0" dirty="0" smtClean="0">
                          <a:solidFill>
                            <a:schemeClr val="accent1">
                              <a:lumMod val="50000"/>
                            </a:schemeClr>
                          </a:solidFill>
                          <a:effectLst/>
                        </a:rPr>
                        <a:t>8</a:t>
                      </a:r>
                      <a:endParaRPr lang="fr-FR" sz="1600" b="0" dirty="0">
                        <a:solidFill>
                          <a:schemeClr val="accent1">
                            <a:lumMod val="50000"/>
                          </a:schemeClr>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Plus de diversité concernant les sujets exposés en terme d'espèces et de structures réalisant ces exposés</a:t>
                      </a:r>
                      <a:endParaRPr lang="fr-FR" sz="1600" b="0" kern="1200" dirty="0">
                        <a:solidFill>
                          <a:schemeClr val="tx1"/>
                        </a:solidFill>
                        <a:latin typeface="Calibri Light" panose="020F0302020204030204" pitchFamily="34" charset="0"/>
                        <a:ea typeface="+mn-ea"/>
                        <a:cs typeface="+mn-cs"/>
                      </a:endParaRPr>
                    </a:p>
                  </a:txBody>
                  <a:tcPr/>
                </a:tc>
              </a:tr>
              <a:tr h="996392">
                <a:tc>
                  <a:txBody>
                    <a:bodyPr/>
                    <a:lstStyle/>
                    <a:p>
                      <a:pPr algn="just"/>
                      <a:r>
                        <a:rPr lang="fr-FR" sz="1600" b="0" dirty="0" smtClean="0">
                          <a:solidFill>
                            <a:schemeClr val="accent1">
                              <a:lumMod val="50000"/>
                            </a:schemeClr>
                          </a:solidFill>
                          <a:effectLst/>
                        </a:rPr>
                        <a:t>9</a:t>
                      </a:r>
                      <a:endParaRPr lang="fr-FR" sz="1600" b="0" dirty="0">
                        <a:solidFill>
                          <a:schemeClr val="accent1">
                            <a:lumMod val="50000"/>
                          </a:schemeClr>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Compte-tenu du fait qu'une partie de l'assemblée était des extérieurs à la Plateforme, il me semble qu'il serait bon que l'équipe de coordination se présente au début de la journée et qu'un effort de "décodage" des acronymes et autres sur les diapos de présentation du bilan soit fait</a:t>
                      </a:r>
                      <a:endParaRPr lang="fr-FR" sz="1600" b="0" kern="1200" dirty="0">
                        <a:solidFill>
                          <a:schemeClr val="tx1"/>
                        </a:solidFill>
                        <a:latin typeface="Calibri Light" panose="020F0302020204030204" pitchFamily="34" charset="0"/>
                        <a:ea typeface="+mn-ea"/>
                        <a:cs typeface="+mn-cs"/>
                      </a:endParaRPr>
                    </a:p>
                  </a:txBody>
                  <a:tcPr/>
                </a:tc>
              </a:tr>
              <a:tr h="564344">
                <a:tc>
                  <a:txBody>
                    <a:bodyPr/>
                    <a:lstStyle/>
                    <a:p>
                      <a:pPr algn="just"/>
                      <a:r>
                        <a:rPr lang="fr-FR" sz="1600" b="0" dirty="0" smtClean="0">
                          <a:solidFill>
                            <a:schemeClr val="accent1">
                              <a:lumMod val="50000"/>
                            </a:schemeClr>
                          </a:solidFill>
                          <a:effectLst/>
                        </a:rPr>
                        <a:t>10</a:t>
                      </a:r>
                      <a:endParaRPr lang="fr-FR" sz="1600" b="0" dirty="0">
                        <a:solidFill>
                          <a:schemeClr val="accent1">
                            <a:lumMod val="50000"/>
                          </a:schemeClr>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Participation plus importante des LNR</a:t>
                      </a:r>
                      <a:endParaRPr lang="fr-FR" sz="1600" b="0" kern="1200" dirty="0">
                        <a:solidFill>
                          <a:schemeClr val="tx1"/>
                        </a:solidFill>
                        <a:latin typeface="Calibri Light" panose="020F0302020204030204" pitchFamily="34" charset="0"/>
                        <a:ea typeface="+mn-ea"/>
                        <a:cs typeface="+mn-cs"/>
                      </a:endParaRPr>
                    </a:p>
                  </a:txBody>
                  <a:tcPr/>
                </a:tc>
              </a:tr>
              <a:tr h="998446">
                <a:tc>
                  <a:txBody>
                    <a:bodyPr/>
                    <a:lstStyle/>
                    <a:p>
                      <a:pPr algn="just"/>
                      <a:r>
                        <a:rPr lang="fr-FR" sz="1600" b="0" dirty="0" smtClean="0">
                          <a:solidFill>
                            <a:schemeClr val="accent1">
                              <a:lumMod val="50000"/>
                            </a:schemeClr>
                          </a:solidFill>
                          <a:effectLst/>
                        </a:rPr>
                        <a:t>11</a:t>
                      </a:r>
                      <a:endParaRPr lang="fr-FR" sz="1600" b="0" dirty="0">
                        <a:solidFill>
                          <a:schemeClr val="accent1">
                            <a:lumMod val="50000"/>
                          </a:schemeClr>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La matinée était parfaite ainsi qu'interventions </a:t>
                      </a:r>
                      <a:r>
                        <a:rPr lang="fr-FR" sz="1600" b="0" kern="1200" dirty="0" err="1" smtClean="0">
                          <a:solidFill>
                            <a:schemeClr val="tx1"/>
                          </a:solidFill>
                          <a:latin typeface="Calibri Light" panose="020F0302020204030204" pitchFamily="34" charset="0"/>
                          <a:ea typeface="+mn-ea"/>
                          <a:cs typeface="+mn-cs"/>
                        </a:rPr>
                        <a:t>am</a:t>
                      </a:r>
                      <a:r>
                        <a:rPr lang="fr-FR" sz="1600" b="0" kern="1200" dirty="0" smtClean="0">
                          <a:solidFill>
                            <a:schemeClr val="tx1"/>
                          </a:solidFill>
                          <a:latin typeface="Calibri Light" panose="020F0302020204030204" pitchFamily="34" charset="0"/>
                          <a:ea typeface="+mn-ea"/>
                          <a:cs typeface="+mn-cs"/>
                        </a:rPr>
                        <a:t> (IAHP + DNC), technique et généraliste en même temps avec des exposés très précis</a:t>
                      </a:r>
                    </a:p>
                    <a:p>
                      <a:pPr algn="just"/>
                      <a:r>
                        <a:rPr lang="fr-FR" sz="1600" b="0" kern="1200" dirty="0" smtClean="0">
                          <a:solidFill>
                            <a:schemeClr val="tx1"/>
                          </a:solidFill>
                          <a:latin typeface="Calibri Light" panose="020F0302020204030204" pitchFamily="34" charset="0"/>
                          <a:ea typeface="+mn-ea"/>
                          <a:cs typeface="+mn-cs"/>
                        </a:rPr>
                        <a:t>La partie internationale était trop longue et généraliste</a:t>
                      </a:r>
                      <a:endParaRPr lang="fr-FR" sz="1600" b="0" kern="1200" dirty="0">
                        <a:solidFill>
                          <a:schemeClr val="tx1"/>
                        </a:solidFill>
                        <a:latin typeface="Calibri Light" panose="020F0302020204030204" pitchFamily="34" charset="0"/>
                        <a:ea typeface="+mn-ea"/>
                        <a:cs typeface="+mn-cs"/>
                      </a:endParaRPr>
                    </a:p>
                  </a:txBody>
                  <a:tcPr/>
                </a:tc>
              </a:tr>
              <a:tr h="564344">
                <a:tc>
                  <a:txBody>
                    <a:bodyPr/>
                    <a:lstStyle/>
                    <a:p>
                      <a:pPr algn="just"/>
                      <a:r>
                        <a:rPr lang="fr-FR" sz="1600" b="0" dirty="0" smtClean="0">
                          <a:solidFill>
                            <a:schemeClr val="accent1">
                              <a:lumMod val="50000"/>
                            </a:schemeClr>
                          </a:solidFill>
                          <a:effectLst/>
                        </a:rPr>
                        <a:t>12</a:t>
                      </a:r>
                      <a:endParaRPr lang="fr-FR" sz="1600" b="0" dirty="0">
                        <a:solidFill>
                          <a:schemeClr val="accent1">
                            <a:lumMod val="50000"/>
                          </a:schemeClr>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Avoir un support papier des présentations pour prendre des notes en cours de réunion</a:t>
                      </a:r>
                      <a:endParaRPr lang="fr-FR" sz="1600" b="0" kern="1200" dirty="0">
                        <a:solidFill>
                          <a:schemeClr val="tx1"/>
                        </a:solidFill>
                        <a:latin typeface="Calibri Light" panose="020F0302020204030204" pitchFamily="34" charset="0"/>
                        <a:ea typeface="+mn-ea"/>
                        <a:cs typeface="+mn-cs"/>
                      </a:endParaRPr>
                    </a:p>
                  </a:txBody>
                  <a:tcPr/>
                </a:tc>
              </a:tr>
              <a:tr h="564344">
                <a:tc>
                  <a:txBody>
                    <a:bodyPr/>
                    <a:lstStyle/>
                    <a:p>
                      <a:pPr algn="just"/>
                      <a:r>
                        <a:rPr lang="fr-FR" sz="1600" b="0" dirty="0" smtClean="0">
                          <a:solidFill>
                            <a:schemeClr val="tx1"/>
                          </a:solidFill>
                          <a:effectLst/>
                        </a:rPr>
                        <a:t>13</a:t>
                      </a:r>
                      <a:endParaRPr lang="fr-FR" sz="1600" b="0" dirty="0">
                        <a:solidFill>
                          <a:schemeClr val="tx1"/>
                        </a:solidFill>
                        <a:effectLst/>
                        <a:latin typeface="Calibri Light" panose="020F0302020204030204" pitchFamily="34" charset="0"/>
                      </a:endParaRPr>
                    </a:p>
                  </a:txBody>
                  <a:tcPr/>
                </a:tc>
                <a:tc>
                  <a:txBody>
                    <a:bodyPr/>
                    <a:lstStyle/>
                    <a:p>
                      <a:pPr algn="just"/>
                      <a:r>
                        <a:rPr lang="fr-FR" sz="1600" b="0" kern="1200" dirty="0" smtClean="0">
                          <a:solidFill>
                            <a:schemeClr val="tx1"/>
                          </a:solidFill>
                          <a:latin typeface="Calibri Light" panose="020F0302020204030204" pitchFamily="34" charset="0"/>
                          <a:ea typeface="+mn-ea"/>
                          <a:cs typeface="+mn-cs"/>
                        </a:rPr>
                        <a:t>Beaucoup de méthodologie, peu de présentation sur le fond des dossiers</a:t>
                      </a:r>
                      <a:endParaRPr lang="fr-FR" sz="1600" b="0" kern="1200" dirty="0">
                        <a:solidFill>
                          <a:schemeClr val="tx1"/>
                        </a:solidFill>
                        <a:latin typeface="Calibri Light" panose="020F0302020204030204" pitchFamily="34" charset="0"/>
                        <a:ea typeface="+mn-ea"/>
                        <a:cs typeface="+mn-cs"/>
                      </a:endParaRPr>
                    </a:p>
                  </a:txBody>
                  <a:tcPr/>
                </a:tc>
              </a:tr>
            </a:tbl>
          </a:graphicData>
        </a:graphic>
      </p:graphicFrame>
    </p:spTree>
    <p:extLst>
      <p:ext uri="{BB962C8B-B14F-4D97-AF65-F5344CB8AC3E}">
        <p14:creationId xmlns:p14="http://schemas.microsoft.com/office/powerpoint/2010/main" val="925105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1143000"/>
          </a:xfrm>
        </p:spPr>
        <p:txBody>
          <a:bodyPr>
            <a:normAutofit fontScale="90000"/>
          </a:bodyPr>
          <a:lstStyle/>
          <a:p>
            <a:r>
              <a:rPr lang="fr-FR" dirty="0">
                <a:solidFill>
                  <a:schemeClr val="accent1">
                    <a:lumMod val="50000"/>
                  </a:schemeClr>
                </a:solidFill>
                <a:effectLst>
                  <a:outerShdw blurRad="38100" dist="38100" dir="2700000" algn="tl">
                    <a:srgbClr val="000000">
                      <a:alpha val="43137"/>
                    </a:srgbClr>
                  </a:outerShdw>
                </a:effectLst>
                <a:latin typeface="Berlin Sans FB Demi" panose="020E0802020502020306" pitchFamily="34" charset="0"/>
              </a:rPr>
              <a:t>Autres remarques</a:t>
            </a:r>
            <a:r>
              <a:rPr lang="fr-FR" dirty="0">
                <a:solidFill>
                  <a:schemeClr val="accent1">
                    <a:lumMod val="50000"/>
                  </a:schemeClr>
                </a:solidFill>
                <a:effectLst>
                  <a:outerShdw blurRad="38100" dist="38100" dir="2700000" algn="tl">
                    <a:srgbClr val="000000">
                      <a:alpha val="43137"/>
                    </a:srgbClr>
                  </a:outerShdw>
                </a:effectLst>
              </a:rPr>
              <a:t/>
            </a:r>
            <a:br>
              <a:rPr lang="fr-FR" dirty="0">
                <a:solidFill>
                  <a:schemeClr val="accent1">
                    <a:lumMod val="50000"/>
                  </a:schemeClr>
                </a:solidFill>
                <a:effectLst>
                  <a:outerShdw blurRad="38100" dist="38100" dir="2700000" algn="tl">
                    <a:srgbClr val="000000">
                      <a:alpha val="43137"/>
                    </a:srgbClr>
                  </a:outerShdw>
                </a:effectLst>
              </a:rPr>
            </a:br>
            <a:endParaRPr lang="fr-FR" dirty="0">
              <a:solidFill>
                <a:schemeClr val="accent1">
                  <a:lumMod val="50000"/>
                </a:schemeClr>
              </a:solidFill>
              <a:effectLst>
                <a:outerShdw blurRad="38100" dist="38100" dir="2700000" algn="tl">
                  <a:srgbClr val="000000">
                    <a:alpha val="43137"/>
                  </a:srgbClr>
                </a:outerShdw>
              </a:effectLst>
            </a:endParaRPr>
          </a:p>
        </p:txBody>
      </p:sp>
      <p:graphicFrame>
        <p:nvGraphicFramePr>
          <p:cNvPr id="5" name="Tableau 4"/>
          <p:cNvGraphicFramePr>
            <a:graphicFrameLocks noGrp="1"/>
          </p:cNvGraphicFramePr>
          <p:nvPr>
            <p:extLst>
              <p:ext uri="{D42A27DB-BD31-4B8C-83A1-F6EECF244321}">
                <p14:modId xmlns:p14="http://schemas.microsoft.com/office/powerpoint/2010/main" val="1916817545"/>
              </p:ext>
            </p:extLst>
          </p:nvPr>
        </p:nvGraphicFramePr>
        <p:xfrm>
          <a:off x="107504" y="1652240"/>
          <a:ext cx="8928992" cy="4561632"/>
        </p:xfrm>
        <a:graphic>
          <a:graphicData uri="http://schemas.openxmlformats.org/drawingml/2006/table">
            <a:tbl>
              <a:tblPr firstRow="1" bandRow="1">
                <a:tableStyleId>{68D230F3-CF80-4859-8CE7-A43EE81993B5}</a:tableStyleId>
              </a:tblPr>
              <a:tblGrid>
                <a:gridCol w="562021"/>
                <a:gridCol w="8366971"/>
              </a:tblGrid>
              <a:tr h="720080">
                <a:tc>
                  <a:txBody>
                    <a:bodyPr/>
                    <a:lstStyle/>
                    <a:p>
                      <a:pPr algn="just"/>
                      <a:r>
                        <a:rPr lang="fr-FR" sz="1400" b="0" dirty="0" smtClean="0">
                          <a:effectLst>
                            <a:outerShdw blurRad="38100" dist="38100" dir="2700000" algn="tl">
                              <a:srgbClr val="000000">
                                <a:alpha val="43137"/>
                              </a:srgbClr>
                            </a:outerShdw>
                          </a:effectLst>
                        </a:rPr>
                        <a:t>1</a:t>
                      </a:r>
                      <a:endParaRPr lang="fr-FR" sz="1400" b="0"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b="0" dirty="0" smtClean="0"/>
                        <a:t>Journée nécessaire et très réussie. Merci à tous ceux qui ont contribuée à son organisation et aux présentations. </a:t>
                      </a:r>
                    </a:p>
                    <a:p>
                      <a:pPr algn="just"/>
                      <a:r>
                        <a:rPr lang="fr-FR" sz="1400" b="0" dirty="0" smtClean="0"/>
                        <a:t>La bouffée d'air "international" était la bienvenue</a:t>
                      </a:r>
                      <a:endParaRPr lang="fr-FR" sz="1400" b="0" dirty="0" smtClean="0">
                        <a:solidFill>
                          <a:schemeClr val="tx1"/>
                        </a:solidFill>
                        <a:latin typeface="Calibri Light" panose="020F0302020204030204" pitchFamily="34" charset="0"/>
                      </a:endParaRPr>
                    </a:p>
                  </a:txBody>
                  <a:tcPr/>
                </a:tc>
              </a:tr>
              <a:tr h="564344">
                <a:tc>
                  <a:txBody>
                    <a:bodyPr/>
                    <a:lstStyle/>
                    <a:p>
                      <a:pPr algn="just"/>
                      <a:r>
                        <a:rPr lang="fr-FR" sz="1400" b="0" dirty="0" smtClean="0">
                          <a:solidFill>
                            <a:schemeClr val="tx1"/>
                          </a:solidFill>
                          <a:effectLst>
                            <a:outerShdw blurRad="38100" dist="38100" dir="2700000" algn="tl">
                              <a:srgbClr val="000000">
                                <a:alpha val="43137"/>
                              </a:srgbClr>
                            </a:outerShdw>
                          </a:effectLst>
                          <a:latin typeface="+mn-lt"/>
                        </a:rPr>
                        <a:t>2</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dirty="0" smtClean="0"/>
                        <a:t>Pas de connexion wifi, mais c'est un détail ...</a:t>
                      </a:r>
                      <a:endParaRPr lang="fr-FR" sz="1400" b="0" dirty="0">
                        <a:solidFill>
                          <a:schemeClr val="tx1"/>
                        </a:solidFill>
                        <a:latin typeface="Calibri Light" panose="020F0302020204030204" pitchFamily="34" charset="0"/>
                      </a:endParaRPr>
                    </a:p>
                  </a:txBody>
                  <a:tcPr/>
                </a:tc>
              </a:tr>
              <a:tr h="996392">
                <a:tc>
                  <a:txBody>
                    <a:bodyPr/>
                    <a:lstStyle/>
                    <a:p>
                      <a:pPr algn="just"/>
                      <a:r>
                        <a:rPr lang="fr-FR" sz="1400" dirty="0" smtClean="0">
                          <a:effectLst>
                            <a:outerShdw blurRad="38100" dist="38100" dir="2700000" algn="tl">
                              <a:srgbClr val="000000">
                                <a:alpha val="43137"/>
                              </a:srgbClr>
                            </a:outerShdw>
                          </a:effectLst>
                        </a:rPr>
                        <a:t>3</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dirty="0" smtClean="0"/>
                        <a:t>Pause repas: trop longue, 1 heure ou 1 h30 est suffisant pour un buffet debout pour nouer des contacts, comme cela a été encouragé</a:t>
                      </a:r>
                      <a:endParaRPr lang="fr-FR" sz="1400" b="0" dirty="0">
                        <a:solidFill>
                          <a:schemeClr val="tx1"/>
                        </a:solidFill>
                        <a:latin typeface="Calibri Light" panose="020F0302020204030204" pitchFamily="34" charset="0"/>
                      </a:endParaRPr>
                    </a:p>
                  </a:txBody>
                  <a:tcPr/>
                </a:tc>
              </a:tr>
              <a:tr h="564344">
                <a:tc>
                  <a:txBody>
                    <a:bodyPr/>
                    <a:lstStyle/>
                    <a:p>
                      <a:pPr algn="just"/>
                      <a:r>
                        <a:rPr lang="fr-FR" sz="1400" dirty="0" smtClean="0">
                          <a:effectLst>
                            <a:outerShdw blurRad="38100" dist="38100" dir="2700000" algn="tl">
                              <a:srgbClr val="000000">
                                <a:alpha val="43137"/>
                              </a:srgbClr>
                            </a:outerShdw>
                          </a:effectLst>
                        </a:rPr>
                        <a:t>4</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dirty="0" smtClean="0"/>
                        <a:t>Je n'étais présente que le matin ce qui tronque mes réponses...</a:t>
                      </a:r>
                      <a:endParaRPr lang="fr-FR" sz="1400" b="0" dirty="0">
                        <a:solidFill>
                          <a:schemeClr val="tx1"/>
                        </a:solidFill>
                        <a:latin typeface="Calibri Light" panose="020F0302020204030204" pitchFamily="34" charset="0"/>
                      </a:endParaRPr>
                    </a:p>
                  </a:txBody>
                  <a:tcPr/>
                </a:tc>
              </a:tr>
              <a:tr h="587784">
                <a:tc>
                  <a:txBody>
                    <a:bodyPr/>
                    <a:lstStyle/>
                    <a:p>
                      <a:pPr algn="just"/>
                      <a:r>
                        <a:rPr lang="fr-FR" sz="1400" dirty="0" smtClean="0">
                          <a:effectLst>
                            <a:outerShdw blurRad="38100" dist="38100" dir="2700000" algn="tl">
                              <a:srgbClr val="000000">
                                <a:alpha val="43137"/>
                              </a:srgbClr>
                            </a:outerShdw>
                          </a:effectLst>
                        </a:rPr>
                        <a:t>5</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dirty="0" smtClean="0"/>
                        <a:t>Sinon l'organisation du jour-même me semble parfaite : contenus, discussions, horaires etc.</a:t>
                      </a:r>
                      <a:endParaRPr lang="fr-FR" sz="1400" b="0" dirty="0">
                        <a:solidFill>
                          <a:schemeClr val="tx1"/>
                        </a:solidFill>
                        <a:latin typeface="Calibri Light" panose="020F0302020204030204" pitchFamily="34" charset="0"/>
                      </a:endParaRPr>
                    </a:p>
                  </a:txBody>
                  <a:tcPr/>
                </a:tc>
              </a:tr>
              <a:tr h="564344">
                <a:tc>
                  <a:txBody>
                    <a:bodyPr/>
                    <a:lstStyle/>
                    <a:p>
                      <a:pPr algn="just"/>
                      <a:r>
                        <a:rPr lang="fr-FR" sz="1400" dirty="0" smtClean="0">
                          <a:effectLst>
                            <a:outerShdw blurRad="38100" dist="38100" dir="2700000" algn="tl">
                              <a:srgbClr val="000000">
                                <a:alpha val="43137"/>
                              </a:srgbClr>
                            </a:outerShdw>
                          </a:effectLst>
                        </a:rPr>
                        <a:t>6</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dirty="0" smtClean="0"/>
                        <a:t>La pause déjeuner pourrait être raccourcie</a:t>
                      </a:r>
                      <a:endParaRPr lang="fr-FR" sz="1400" b="0" dirty="0">
                        <a:solidFill>
                          <a:schemeClr val="tx1"/>
                        </a:solidFill>
                        <a:latin typeface="Calibri Light" panose="020F0302020204030204" pitchFamily="34" charset="0"/>
                      </a:endParaRPr>
                    </a:p>
                  </a:txBody>
                  <a:tcPr/>
                </a:tc>
              </a:tr>
              <a:tr h="564344">
                <a:tc>
                  <a:txBody>
                    <a:bodyPr/>
                    <a:lstStyle/>
                    <a:p>
                      <a:pPr algn="just"/>
                      <a:r>
                        <a:rPr lang="fr-FR" sz="1400" dirty="0" smtClean="0">
                          <a:effectLst>
                            <a:outerShdw blurRad="38100" dist="38100" dir="2700000" algn="tl">
                              <a:srgbClr val="000000">
                                <a:alpha val="43137"/>
                              </a:srgbClr>
                            </a:outerShdw>
                          </a:effectLst>
                        </a:rPr>
                        <a:t>7</a:t>
                      </a:r>
                      <a:endParaRPr lang="fr-FR" sz="1400" b="1" dirty="0">
                        <a:solidFill>
                          <a:schemeClr val="tx1"/>
                        </a:solidFill>
                        <a:effectLst>
                          <a:outerShdw blurRad="38100" dist="38100" dir="2700000" algn="tl">
                            <a:srgbClr val="000000">
                              <a:alpha val="43137"/>
                            </a:srgbClr>
                          </a:outerShdw>
                        </a:effectLst>
                        <a:latin typeface="Calibri Light" panose="020F0302020204030204" pitchFamily="34" charset="0"/>
                      </a:endParaRPr>
                    </a:p>
                  </a:txBody>
                  <a:tcPr/>
                </a:tc>
                <a:tc>
                  <a:txBody>
                    <a:bodyPr/>
                    <a:lstStyle/>
                    <a:p>
                      <a:pPr algn="just"/>
                      <a:r>
                        <a:rPr lang="fr-FR" sz="1400" dirty="0" smtClean="0"/>
                        <a:t>Repas somptueux</a:t>
                      </a:r>
                      <a:endParaRPr lang="fr-FR" sz="1400" b="0" dirty="0">
                        <a:solidFill>
                          <a:schemeClr val="tx1"/>
                        </a:solidFill>
                        <a:latin typeface="Calibri Light" panose="020F0302020204030204" pitchFamily="34" charset="0"/>
                      </a:endParaRPr>
                    </a:p>
                  </a:txBody>
                  <a:tcPr/>
                </a:tc>
              </a:tr>
            </a:tbl>
          </a:graphicData>
        </a:graphic>
      </p:graphicFrame>
    </p:spTree>
    <p:extLst>
      <p:ext uri="{BB962C8B-B14F-4D97-AF65-F5344CB8AC3E}">
        <p14:creationId xmlns:p14="http://schemas.microsoft.com/office/powerpoint/2010/main" val="25676515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84a15dbbba889d6b7df5afb31c74e7a7ffec24"/>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1527</TotalTime>
  <Words>1593</Words>
  <Application>Microsoft Office PowerPoint</Application>
  <PresentationFormat>Affichage à l'écran (4:3)</PresentationFormat>
  <Paragraphs>121</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Questionnaire de satisfaction</vt:lpstr>
      <vt:lpstr>Nombre de personnes sollicitées</vt:lpstr>
      <vt:lpstr>Nombre de répondants</vt:lpstr>
      <vt:lpstr>Quel est votre degré de satisfaction concernant l’organisation?</vt:lpstr>
      <vt:lpstr>Quel est votre degré de satisfaction concernant le contenu ? </vt:lpstr>
      <vt:lpstr>Avez-vous des suggestions afin d’améliorer les journées Plateforme ? </vt:lpstr>
      <vt:lpstr>Avez-vous des suggestions afin d’améliorer les journées Plateforme ?  </vt:lpstr>
      <vt:lpstr>Avez-vous des suggestions afin d’améliorer les journées Plateforme ? [suite] </vt:lpstr>
      <vt:lpstr>Autres remarques </vt:lpstr>
      <vt:lpstr>Quelle est la probabilité que vous participiez à la prochaine journée Plateforme ? </vt:lpstr>
      <vt:lpstr>Qu’avez-vous aimé dans  cette journée Plateforme? Les plus [+]</vt:lpstr>
      <vt:lpstr>Qu’avez-vous aimé dans  cette journée Plateforme? Les plus [+]</vt:lpstr>
      <vt:lpstr>Qu’avez-vous aimé dans  cette journée Plateforme? Les moins [-]  ils ont dit…</vt:lpstr>
      <vt:lpstr>Qu’avez-vous aimé dans cette journée Plateforme? Les moins [-]</vt:lpstr>
      <vt:lpstr>Avez-vous des suggestions qui pourraient aider à améliorer la prochaine journée annuelle de la Plateforme ESA 2017 ? </vt:lpstr>
      <vt:lpstr>Avez-vous des suggestions qui pourraient aider à améliorer la prochaine journée annuelle de la Plateforme ESA 2017 ? [suite] </vt:lpstr>
    </vt:vector>
  </TitlesOfParts>
  <Company>ANSES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de satisfaction</dc:title>
  <dc:creator>a.moukouboulou</dc:creator>
  <cp:lastModifiedBy>a.moukouboulou</cp:lastModifiedBy>
  <cp:revision>75</cp:revision>
  <dcterms:created xsi:type="dcterms:W3CDTF">2016-12-06T11:34:03Z</dcterms:created>
  <dcterms:modified xsi:type="dcterms:W3CDTF">2016-12-12T08:22:47Z</dcterms:modified>
</cp:coreProperties>
</file>